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33"/>
    <p:restoredTop sz="96170"/>
  </p:normalViewPr>
  <p:slideViewPr>
    <p:cSldViewPr snapToGrid="0">
      <p:cViewPr varScale="1">
        <p:scale>
          <a:sx n="113" d="100"/>
          <a:sy n="113" d="100"/>
        </p:scale>
        <p:origin x="184"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7/30/23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7/30/23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7/30/23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7/30/23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7/30/23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7/30/23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7/30/23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7/30/23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7/30/23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7/30/23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7/30/23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7/30/23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7/30/23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smitshah1920/component-library"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D6665F-2B47-F452-7818-509B275E26DB}"/>
              </a:ext>
            </a:extLst>
          </p:cNvPr>
          <p:cNvSpPr txBox="1"/>
          <p:nvPr/>
        </p:nvSpPr>
        <p:spPr>
          <a:xfrm>
            <a:off x="5471139" y="300232"/>
            <a:ext cx="1292506" cy="646331"/>
          </a:xfrm>
          <a:prstGeom prst="rect">
            <a:avLst/>
          </a:prstGeom>
          <a:noFill/>
        </p:spPr>
        <p:txBody>
          <a:bodyPr wrap="square">
            <a:spAutoFit/>
          </a:bodyPr>
          <a:lstStyle/>
          <a:p>
            <a:r>
              <a:rPr lang="en-US" sz="1800" dirty="0"/>
              <a:t>Week-2</a:t>
            </a:r>
          </a:p>
          <a:p>
            <a:endParaRPr lang="en-US" sz="1800" dirty="0"/>
          </a:p>
        </p:txBody>
      </p:sp>
      <p:sp>
        <p:nvSpPr>
          <p:cNvPr id="8" name="TextBox 7">
            <a:extLst>
              <a:ext uri="{FF2B5EF4-FFF2-40B4-BE49-F238E27FC236}">
                <a16:creationId xmlns:a16="http://schemas.microsoft.com/office/drawing/2014/main" id="{7A8698C0-5095-2F97-1B8E-47B3B88EADF9}"/>
              </a:ext>
            </a:extLst>
          </p:cNvPr>
          <p:cNvSpPr txBox="1"/>
          <p:nvPr/>
        </p:nvSpPr>
        <p:spPr>
          <a:xfrm>
            <a:off x="174929" y="313006"/>
            <a:ext cx="4386805" cy="369332"/>
          </a:xfrm>
          <a:prstGeom prst="rect">
            <a:avLst/>
          </a:prstGeom>
          <a:noFill/>
        </p:spPr>
        <p:txBody>
          <a:bodyPr wrap="square">
            <a:spAutoFit/>
          </a:bodyPr>
          <a:lstStyle/>
          <a:p>
            <a:r>
              <a:rPr lang="en-US" sz="1800" b="1" u="sng" dirty="0">
                <a:solidFill>
                  <a:schemeClr val="accent5"/>
                </a:solidFill>
              </a:rPr>
              <a:t>Spark ML</a:t>
            </a:r>
          </a:p>
        </p:txBody>
      </p:sp>
      <p:sp>
        <p:nvSpPr>
          <p:cNvPr id="3" name="TextBox 2">
            <a:extLst>
              <a:ext uri="{FF2B5EF4-FFF2-40B4-BE49-F238E27FC236}">
                <a16:creationId xmlns:a16="http://schemas.microsoft.com/office/drawing/2014/main" id="{C75D4D38-6B02-3079-8ED3-562182C03A03}"/>
              </a:ext>
            </a:extLst>
          </p:cNvPr>
          <p:cNvSpPr txBox="1"/>
          <p:nvPr/>
        </p:nvSpPr>
        <p:spPr>
          <a:xfrm>
            <a:off x="193535" y="1061157"/>
            <a:ext cx="11829132" cy="4157420"/>
          </a:xfrm>
          <a:prstGeom prst="rect">
            <a:avLst/>
          </a:prstGeom>
          <a:noFill/>
        </p:spPr>
        <p:txBody>
          <a:bodyPr wrap="square">
            <a:spAutoFit/>
          </a:bodyPr>
          <a:lstStyle/>
          <a:p>
            <a:pPr algn="l">
              <a:lnSpc>
                <a:spcPct val="150000"/>
              </a:lnSpc>
            </a:pPr>
            <a:r>
              <a:rPr lang="en-CA" sz="1600" b="0" i="0" dirty="0">
                <a:solidFill>
                  <a:srgbClr val="333333"/>
                </a:solidFill>
                <a:effectLst/>
                <a:latin typeface="Source Sans Pro" panose="020B0503030403020204" pitchFamily="34" charset="0"/>
              </a:rPr>
              <a:t>This module demystifies the concepts and practices related to machine learning using </a:t>
            </a:r>
            <a:r>
              <a:rPr lang="en-CA" sz="1600" b="0" i="0" dirty="0" err="1">
                <a:solidFill>
                  <a:srgbClr val="333333"/>
                </a:solidFill>
                <a:effectLst/>
                <a:latin typeface="Source Sans Pro" panose="020B0503030403020204" pitchFamily="34" charset="0"/>
              </a:rPr>
              <a:t>SparkML</a:t>
            </a:r>
            <a:r>
              <a:rPr lang="en-CA" sz="1600" b="0" i="0" dirty="0">
                <a:solidFill>
                  <a:srgbClr val="333333"/>
                </a:solidFill>
                <a:effectLst/>
                <a:latin typeface="Source Sans Pro" panose="020B0503030403020204" pitchFamily="34" charset="0"/>
              </a:rPr>
              <a:t> and the Spark Machine learning library. Explore both supervised and unsupervised machine learning. Explore classification and regression tasks and learn how </a:t>
            </a:r>
            <a:r>
              <a:rPr lang="en-CA" sz="1600" b="0" i="0" dirty="0" err="1">
                <a:solidFill>
                  <a:srgbClr val="333333"/>
                </a:solidFill>
                <a:effectLst/>
                <a:latin typeface="Source Sans Pro" panose="020B0503030403020204" pitchFamily="34" charset="0"/>
              </a:rPr>
              <a:t>SparkML</a:t>
            </a:r>
            <a:r>
              <a:rPr lang="en-CA" sz="1600" b="0" i="0" dirty="0">
                <a:solidFill>
                  <a:srgbClr val="333333"/>
                </a:solidFill>
                <a:effectLst/>
                <a:latin typeface="Source Sans Pro" panose="020B0503030403020204" pitchFamily="34" charset="0"/>
              </a:rPr>
              <a:t> supports these machine learning tasks. Gain insights into </a:t>
            </a:r>
            <a:r>
              <a:rPr lang="en-CA" sz="1600" b="0" i="0" u="sng" dirty="0">
                <a:solidFill>
                  <a:srgbClr val="333333"/>
                </a:solidFill>
                <a:effectLst/>
                <a:latin typeface="Source Sans Pro" panose="020B0503030403020204" pitchFamily="34" charset="0"/>
              </a:rPr>
              <a:t>unsupervised learning</a:t>
            </a:r>
            <a:r>
              <a:rPr lang="en-CA" sz="1600" b="0" i="0" dirty="0">
                <a:solidFill>
                  <a:srgbClr val="333333"/>
                </a:solidFill>
                <a:effectLst/>
                <a:latin typeface="Source Sans Pro" panose="020B0503030403020204" pitchFamily="34" charset="0"/>
              </a:rPr>
              <a:t>, with a focus on </a:t>
            </a:r>
            <a:r>
              <a:rPr lang="en-CA" sz="1600" b="0" i="0" u="sng" dirty="0">
                <a:solidFill>
                  <a:srgbClr val="333333"/>
                </a:solidFill>
                <a:effectLst/>
                <a:latin typeface="Source Sans Pro" panose="020B0503030403020204" pitchFamily="34" charset="0"/>
              </a:rPr>
              <a:t>clustering</a:t>
            </a:r>
            <a:r>
              <a:rPr lang="en-CA" sz="1600" b="0" i="0" dirty="0">
                <a:solidFill>
                  <a:srgbClr val="333333"/>
                </a:solidFill>
                <a:effectLst/>
                <a:latin typeface="Source Sans Pro" panose="020B0503030403020204" pitchFamily="34" charset="0"/>
              </a:rPr>
              <a:t>, and discover how to apply the </a:t>
            </a:r>
            <a:r>
              <a:rPr lang="en-CA" sz="1600" b="0" i="0" u="sng" dirty="0">
                <a:solidFill>
                  <a:srgbClr val="333333"/>
                </a:solidFill>
                <a:effectLst/>
                <a:latin typeface="Source Sans Pro" panose="020B0503030403020204" pitchFamily="34" charset="0"/>
              </a:rPr>
              <a:t>k-means clustering</a:t>
            </a:r>
            <a:r>
              <a:rPr lang="en-CA" sz="1600" b="0" i="0" dirty="0">
                <a:solidFill>
                  <a:srgbClr val="333333"/>
                </a:solidFill>
                <a:effectLst/>
                <a:latin typeface="Source Sans Pro" panose="020B0503030403020204" pitchFamily="34" charset="0"/>
              </a:rPr>
              <a:t> algorithm using the Spark </a:t>
            </a:r>
            <a:r>
              <a:rPr lang="en-CA" sz="1600" b="0" i="0" dirty="0" err="1">
                <a:solidFill>
                  <a:srgbClr val="333333"/>
                </a:solidFill>
                <a:effectLst/>
                <a:latin typeface="Source Sans Pro" panose="020B0503030403020204" pitchFamily="34" charset="0"/>
              </a:rPr>
              <a:t>MLlib</a:t>
            </a:r>
            <a:r>
              <a:rPr lang="en-CA" sz="1600" b="0" i="0" dirty="0">
                <a:solidFill>
                  <a:srgbClr val="333333"/>
                </a:solidFill>
                <a:effectLst/>
                <a:latin typeface="Source Sans Pro" panose="020B0503030403020204" pitchFamily="34" charset="0"/>
              </a:rPr>
              <a:t>. Complete this learning with the lab that solidifies your learning and gain real-world experience with Spark ML.</a:t>
            </a:r>
          </a:p>
          <a:p>
            <a:pPr algn="l">
              <a:lnSpc>
                <a:spcPct val="150000"/>
              </a:lnSpc>
            </a:pPr>
            <a:r>
              <a:rPr lang="en-CA" sz="1600" b="1" i="0" dirty="0">
                <a:solidFill>
                  <a:srgbClr val="333333"/>
                </a:solidFill>
                <a:effectLst/>
                <a:latin typeface="Source Sans Pro" panose="020B0503030403020204" pitchFamily="34" charset="0"/>
              </a:rPr>
              <a:t>Learning Objectives</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Define machine learning​, summarize Spark </a:t>
            </a:r>
            <a:r>
              <a:rPr lang="en-CA" sz="1600" b="0" i="0" dirty="0" err="1">
                <a:solidFill>
                  <a:srgbClr val="333333"/>
                </a:solidFill>
                <a:effectLst/>
                <a:latin typeface="Source Sans Pro" panose="020B0503030403020204" pitchFamily="34" charset="0"/>
              </a:rPr>
              <a:t>MLlib</a:t>
            </a:r>
            <a:r>
              <a:rPr lang="en-CA" sz="1600" b="0" i="0" dirty="0">
                <a:solidFill>
                  <a:srgbClr val="333333"/>
                </a:solidFill>
                <a:effectLst/>
                <a:latin typeface="Source Sans Pro" panose="020B0503030403020204" pitchFamily="34" charset="0"/>
              </a:rPr>
              <a:t> capabilities​, and describe Spark </a:t>
            </a:r>
            <a:r>
              <a:rPr lang="en-CA" sz="1600" b="0" i="0" dirty="0" err="1">
                <a:solidFill>
                  <a:srgbClr val="333333"/>
                </a:solidFill>
                <a:effectLst/>
                <a:latin typeface="Source Sans Pro" panose="020B0503030403020204" pitchFamily="34" charset="0"/>
              </a:rPr>
              <a:t>MLlib</a:t>
            </a:r>
            <a:r>
              <a:rPr lang="en-CA" sz="1600" b="0" i="0" dirty="0">
                <a:solidFill>
                  <a:srgbClr val="333333"/>
                </a:solidFill>
                <a:effectLst/>
                <a:latin typeface="Source Sans Pro" panose="020B0503030403020204" pitchFamily="34" charset="0"/>
              </a:rPr>
              <a:t> pipeline capabilities and benefits.</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Describe supervised learning and its relationship to regression, describe classification and regression and explain how </a:t>
            </a:r>
            <a:r>
              <a:rPr lang="en-CA" sz="1600" b="0" i="0" dirty="0" err="1">
                <a:solidFill>
                  <a:srgbClr val="333333"/>
                </a:solidFill>
                <a:effectLst/>
                <a:latin typeface="Source Sans Pro" panose="020B0503030403020204" pitchFamily="34" charset="0"/>
              </a:rPr>
              <a:t>SparkML</a:t>
            </a:r>
            <a:r>
              <a:rPr lang="en-CA" sz="1600" b="0" i="0" dirty="0">
                <a:solidFill>
                  <a:srgbClr val="333333"/>
                </a:solidFill>
                <a:effectLst/>
                <a:latin typeface="Source Sans Pro" panose="020B0503030403020204" pitchFamily="34" charset="0"/>
              </a:rPr>
              <a:t> supports machine learning tasks.</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Describe unsupervised learning, define clustering, and discover how to apply the k-means clustering algorithm using the Spark </a:t>
            </a:r>
            <a:r>
              <a:rPr lang="en-CA" sz="1600" b="0" i="0" dirty="0" err="1">
                <a:solidFill>
                  <a:srgbClr val="333333"/>
                </a:solidFill>
                <a:effectLst/>
                <a:latin typeface="Source Sans Pro" panose="020B0503030403020204" pitchFamily="34" charset="0"/>
              </a:rPr>
              <a:t>MLlib</a:t>
            </a:r>
            <a:r>
              <a:rPr lang="en-CA" sz="1600" b="0" i="0" dirty="0">
                <a:solidFill>
                  <a:srgbClr val="333333"/>
                </a:solidFill>
                <a:effectLst/>
                <a:latin typeface="Source Sans Pro" panose="020B0503030403020204" pitchFamily="34" charset="0"/>
              </a:rPr>
              <a:t>.</a:t>
            </a:r>
          </a:p>
          <a:p>
            <a:pPr algn="l">
              <a:lnSpc>
                <a:spcPct val="150000"/>
              </a:lnSpc>
              <a:buFont typeface="Arial" panose="020B0604020202020204" pitchFamily="34" charset="0"/>
              <a:buChar char="•"/>
            </a:pPr>
            <a:r>
              <a:rPr lang="en-CA" sz="1600" b="0" i="0" dirty="0">
                <a:solidFill>
                  <a:srgbClr val="333333"/>
                </a:solidFill>
                <a:effectLst/>
                <a:latin typeface="Source Sans Pro" panose="020B0503030403020204" pitchFamily="34" charset="0"/>
              </a:rPr>
              <a:t>Create a </a:t>
            </a:r>
            <a:r>
              <a:rPr lang="en-CA" sz="1600" b="0" i="0" dirty="0" err="1">
                <a:solidFill>
                  <a:srgbClr val="333333"/>
                </a:solidFill>
                <a:effectLst/>
                <a:latin typeface="Source Sans Pro" panose="020B0503030403020204" pitchFamily="34" charset="0"/>
              </a:rPr>
              <a:t>Jupyter</a:t>
            </a:r>
            <a:r>
              <a:rPr lang="en-CA" sz="1600" b="0" i="0" dirty="0">
                <a:solidFill>
                  <a:srgbClr val="333333"/>
                </a:solidFill>
                <a:effectLst/>
                <a:latin typeface="Source Sans Pro" panose="020B0503030403020204" pitchFamily="34" charset="0"/>
              </a:rPr>
              <a:t> Notebook on Watson Studio that has a Python kernel with Apache Spark ML installed.</a:t>
            </a:r>
          </a:p>
        </p:txBody>
      </p:sp>
    </p:spTree>
    <p:extLst>
      <p:ext uri="{BB962C8B-B14F-4D97-AF65-F5344CB8AC3E}">
        <p14:creationId xmlns:p14="http://schemas.microsoft.com/office/powerpoint/2010/main" val="422426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91DB2-9EEF-C3CD-F20A-24A22BCEA500}"/>
              </a:ext>
            </a:extLst>
          </p:cNvPr>
          <p:cNvPicPr>
            <a:picLocks noChangeAspect="1"/>
          </p:cNvPicPr>
          <p:nvPr/>
        </p:nvPicPr>
        <p:blipFill>
          <a:blip r:embed="rId2"/>
          <a:stretch>
            <a:fillRect/>
          </a:stretch>
        </p:blipFill>
        <p:spPr>
          <a:xfrm>
            <a:off x="157338" y="148166"/>
            <a:ext cx="8117417" cy="4009091"/>
          </a:xfrm>
          <a:prstGeom prst="rect">
            <a:avLst/>
          </a:prstGeom>
        </p:spPr>
      </p:pic>
      <p:sp>
        <p:nvSpPr>
          <p:cNvPr id="4" name="TextBox 3">
            <a:extLst>
              <a:ext uri="{FF2B5EF4-FFF2-40B4-BE49-F238E27FC236}">
                <a16:creationId xmlns:a16="http://schemas.microsoft.com/office/drawing/2014/main" id="{29A6C991-10A6-4C43-AEB3-CF74D005A55A}"/>
              </a:ext>
            </a:extLst>
          </p:cNvPr>
          <p:cNvSpPr txBox="1"/>
          <p:nvPr/>
        </p:nvSpPr>
        <p:spPr>
          <a:xfrm>
            <a:off x="688623" y="4307469"/>
            <a:ext cx="10397066"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Spark ML Classification Library comes with inbuilt implementations of standard classification algorithms such as </a:t>
            </a:r>
            <a:r>
              <a:rPr lang="en-CA" b="1" i="0" dirty="0">
                <a:solidFill>
                  <a:srgbClr val="333333"/>
                </a:solidFill>
                <a:effectLst/>
                <a:latin typeface="OpenSans"/>
              </a:rPr>
              <a:t>Logistic regression classifier, decision trees, random forests, support vector machines, Naïve Bayes, one-versus-all classifiers</a:t>
            </a:r>
            <a:r>
              <a:rPr lang="en-CA" b="0" i="0" dirty="0">
                <a:solidFill>
                  <a:srgbClr val="333333"/>
                </a:solidFill>
                <a:effectLst/>
                <a:latin typeface="OpenSans"/>
              </a:rPr>
              <a:t>, and others. </a:t>
            </a:r>
          </a:p>
        </p:txBody>
      </p:sp>
    </p:spTree>
    <p:extLst>
      <p:ext uri="{BB962C8B-B14F-4D97-AF65-F5344CB8AC3E}">
        <p14:creationId xmlns:p14="http://schemas.microsoft.com/office/powerpoint/2010/main" val="2159120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6632A-DF09-8A3F-37DE-1C63B7392049}"/>
              </a:ext>
            </a:extLst>
          </p:cNvPr>
          <p:cNvPicPr>
            <a:picLocks noChangeAspect="1"/>
          </p:cNvPicPr>
          <p:nvPr/>
        </p:nvPicPr>
        <p:blipFill>
          <a:blip r:embed="rId2"/>
          <a:stretch>
            <a:fillRect/>
          </a:stretch>
        </p:blipFill>
        <p:spPr>
          <a:xfrm>
            <a:off x="170039" y="123246"/>
            <a:ext cx="8251472" cy="4220702"/>
          </a:xfrm>
          <a:prstGeom prst="rect">
            <a:avLst/>
          </a:prstGeom>
        </p:spPr>
      </p:pic>
      <p:sp>
        <p:nvSpPr>
          <p:cNvPr id="4" name="TextBox 3">
            <a:extLst>
              <a:ext uri="{FF2B5EF4-FFF2-40B4-BE49-F238E27FC236}">
                <a16:creationId xmlns:a16="http://schemas.microsoft.com/office/drawing/2014/main" id="{2E194E4C-BCC3-A25B-70C9-1B1772999802}"/>
              </a:ext>
            </a:extLst>
          </p:cNvPr>
          <p:cNvSpPr txBox="1"/>
          <p:nvPr/>
        </p:nvSpPr>
        <p:spPr>
          <a:xfrm>
            <a:off x="170039" y="4569726"/>
            <a:ext cx="11705872"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 Similarly, the Spark Regression Library provides inbuilt implementations of standard regression algorithms such as </a:t>
            </a:r>
            <a:r>
              <a:rPr lang="en-CA" b="1" i="0" dirty="0">
                <a:solidFill>
                  <a:srgbClr val="333333"/>
                </a:solidFill>
                <a:effectLst/>
                <a:latin typeface="OpenSans"/>
              </a:rPr>
              <a:t>linear regression, generalized linear models, decision tree regression, survival regression, isotonic regression algorithms</a:t>
            </a:r>
            <a:r>
              <a:rPr lang="en-CA" b="0" i="0" dirty="0">
                <a:solidFill>
                  <a:srgbClr val="333333"/>
                </a:solidFill>
                <a:effectLst/>
                <a:latin typeface="OpenSans"/>
              </a:rPr>
              <a:t>, and others. </a:t>
            </a:r>
          </a:p>
        </p:txBody>
      </p:sp>
    </p:spTree>
    <p:extLst>
      <p:ext uri="{BB962C8B-B14F-4D97-AF65-F5344CB8AC3E}">
        <p14:creationId xmlns:p14="http://schemas.microsoft.com/office/powerpoint/2010/main" val="803049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6D8F5F-9FEE-130C-DAD1-B89F6871F81D}"/>
              </a:ext>
            </a:extLst>
          </p:cNvPr>
          <p:cNvPicPr>
            <a:picLocks noChangeAspect="1"/>
          </p:cNvPicPr>
          <p:nvPr/>
        </p:nvPicPr>
        <p:blipFill>
          <a:blip r:embed="rId2"/>
          <a:stretch>
            <a:fillRect/>
          </a:stretch>
        </p:blipFill>
        <p:spPr>
          <a:xfrm>
            <a:off x="3419827" y="3244850"/>
            <a:ext cx="5554839" cy="2897562"/>
          </a:xfrm>
          <a:prstGeom prst="rect">
            <a:avLst/>
          </a:prstGeom>
        </p:spPr>
      </p:pic>
    </p:spTree>
    <p:extLst>
      <p:ext uri="{BB962C8B-B14F-4D97-AF65-F5344CB8AC3E}">
        <p14:creationId xmlns:p14="http://schemas.microsoft.com/office/powerpoint/2010/main" val="1580357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4C30FF-BB0D-574B-5808-AC4202569EBC}"/>
              </a:ext>
            </a:extLst>
          </p:cNvPr>
          <p:cNvSpPr txBox="1"/>
          <p:nvPr/>
        </p:nvSpPr>
        <p:spPr>
          <a:xfrm>
            <a:off x="4413956" y="193091"/>
            <a:ext cx="6096000" cy="923330"/>
          </a:xfrm>
          <a:prstGeom prst="rect">
            <a:avLst/>
          </a:prstGeom>
          <a:noFill/>
        </p:spPr>
        <p:txBody>
          <a:bodyPr wrap="square">
            <a:spAutoFit/>
          </a:bodyPr>
          <a:lstStyle/>
          <a:p>
            <a:pPr marL="285750" indent="-285750" algn="l">
              <a:buFont typeface="Wingdings" pitchFamily="2" charset="2"/>
              <a:buChar char="q"/>
            </a:pPr>
            <a:r>
              <a:rPr lang="en-CA" b="0" i="0" dirty="0">
                <a:solidFill>
                  <a:srgbClr val="333333"/>
                </a:solidFill>
                <a:effectLst/>
                <a:latin typeface="OpenSans"/>
              </a:rPr>
              <a:t>Compare supervised and unsupervised learning. </a:t>
            </a:r>
          </a:p>
          <a:p>
            <a:pPr marL="285750" indent="-285750" algn="l">
              <a:buFont typeface="Wingdings" pitchFamily="2" charset="2"/>
              <a:buChar char="q"/>
            </a:pPr>
            <a:r>
              <a:rPr lang="en-CA" b="0" i="0" dirty="0">
                <a:solidFill>
                  <a:srgbClr val="333333"/>
                </a:solidFill>
                <a:effectLst/>
                <a:latin typeface="OpenSans"/>
              </a:rPr>
              <a:t>Define clustering, one type of unsupervised learning. </a:t>
            </a:r>
          </a:p>
          <a:p>
            <a:pPr marL="285750" indent="-285750" algn="l">
              <a:buFont typeface="Wingdings" pitchFamily="2" charset="2"/>
              <a:buChar char="q"/>
            </a:pPr>
            <a:r>
              <a:rPr lang="en-CA" b="0" i="0" dirty="0">
                <a:solidFill>
                  <a:srgbClr val="333333"/>
                </a:solidFill>
                <a:effectLst/>
                <a:latin typeface="OpenSans"/>
              </a:rPr>
              <a:t>Apply the k-means clustering algorithm with Spark </a:t>
            </a:r>
            <a:r>
              <a:rPr lang="en-CA" b="0" i="0" dirty="0" err="1">
                <a:solidFill>
                  <a:srgbClr val="333333"/>
                </a:solidFill>
                <a:effectLst/>
                <a:latin typeface="OpenSans"/>
              </a:rPr>
              <a:t>MLlib</a:t>
            </a:r>
            <a:r>
              <a:rPr lang="en-CA" b="0" i="0" dirty="0">
                <a:solidFill>
                  <a:srgbClr val="333333"/>
                </a:solidFill>
                <a:effectLst/>
                <a:latin typeface="OpenSans"/>
              </a:rPr>
              <a:t>. </a:t>
            </a:r>
          </a:p>
        </p:txBody>
      </p:sp>
      <p:sp>
        <p:nvSpPr>
          <p:cNvPr id="5" name="TextBox 4">
            <a:extLst>
              <a:ext uri="{FF2B5EF4-FFF2-40B4-BE49-F238E27FC236}">
                <a16:creationId xmlns:a16="http://schemas.microsoft.com/office/drawing/2014/main" id="{A9996BB9-BD08-E058-2850-F2942489B69A}"/>
              </a:ext>
            </a:extLst>
          </p:cNvPr>
          <p:cNvSpPr txBox="1"/>
          <p:nvPr/>
        </p:nvSpPr>
        <p:spPr>
          <a:xfrm>
            <a:off x="327378" y="193091"/>
            <a:ext cx="6096000" cy="369332"/>
          </a:xfrm>
          <a:prstGeom prst="rect">
            <a:avLst/>
          </a:prstGeom>
          <a:noFill/>
        </p:spPr>
        <p:txBody>
          <a:bodyPr wrap="square">
            <a:spAutoFit/>
          </a:bodyPr>
          <a:lstStyle/>
          <a:p>
            <a:pPr algn="l"/>
            <a:r>
              <a:rPr lang="en-CA" b="1" i="0" dirty="0" err="1">
                <a:effectLst/>
              </a:rPr>
              <a:t>SparkML</a:t>
            </a:r>
            <a:r>
              <a:rPr lang="en-CA" b="1" i="0" dirty="0">
                <a:effectLst/>
              </a:rPr>
              <a:t> Clustering</a:t>
            </a:r>
          </a:p>
        </p:txBody>
      </p:sp>
      <p:sp>
        <p:nvSpPr>
          <p:cNvPr id="7" name="TextBox 6">
            <a:extLst>
              <a:ext uri="{FF2B5EF4-FFF2-40B4-BE49-F238E27FC236}">
                <a16:creationId xmlns:a16="http://schemas.microsoft.com/office/drawing/2014/main" id="{BD0DC7DB-3984-F5D6-EBEC-B287754681AB}"/>
              </a:ext>
            </a:extLst>
          </p:cNvPr>
          <p:cNvSpPr txBox="1"/>
          <p:nvPr/>
        </p:nvSpPr>
        <p:spPr>
          <a:xfrm>
            <a:off x="5057422" y="1497252"/>
            <a:ext cx="6818488" cy="457368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One popular subset of machine learning is unsupervised learning.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As the name suggests, unsupervised learning does not involve any supervision.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contrast to supervised learning, unsupervised learning does not use explicitly labeled datasets comprised of features mapped to labels to train the model.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Instead, the model automatically learns patterns and groups, also known as latent spaces, within the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Unsupervised learning is generally more advanced and more complex to perform than supervised learning.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Examples of unsupervised learning include clustering algorithms and recommender systems.</a:t>
            </a:r>
          </a:p>
        </p:txBody>
      </p:sp>
      <p:pic>
        <p:nvPicPr>
          <p:cNvPr id="8" name="Picture 7">
            <a:extLst>
              <a:ext uri="{FF2B5EF4-FFF2-40B4-BE49-F238E27FC236}">
                <a16:creationId xmlns:a16="http://schemas.microsoft.com/office/drawing/2014/main" id="{FD498AE9-A531-0270-0E15-6A50D5FAFDC0}"/>
              </a:ext>
            </a:extLst>
          </p:cNvPr>
          <p:cNvPicPr>
            <a:picLocks noChangeAspect="1"/>
          </p:cNvPicPr>
          <p:nvPr/>
        </p:nvPicPr>
        <p:blipFill>
          <a:blip r:embed="rId2"/>
          <a:stretch>
            <a:fillRect/>
          </a:stretch>
        </p:blipFill>
        <p:spPr>
          <a:xfrm>
            <a:off x="56445" y="1322916"/>
            <a:ext cx="4876800" cy="1841500"/>
          </a:xfrm>
          <a:prstGeom prst="rect">
            <a:avLst/>
          </a:prstGeom>
        </p:spPr>
      </p:pic>
    </p:spTree>
    <p:extLst>
      <p:ext uri="{BB962C8B-B14F-4D97-AF65-F5344CB8AC3E}">
        <p14:creationId xmlns:p14="http://schemas.microsoft.com/office/powerpoint/2010/main" val="2910119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7D3F91-B8CA-B475-4195-688237AA65D7}"/>
              </a:ext>
            </a:extLst>
          </p:cNvPr>
          <p:cNvPicPr>
            <a:picLocks noChangeAspect="1"/>
          </p:cNvPicPr>
          <p:nvPr/>
        </p:nvPicPr>
        <p:blipFill>
          <a:blip r:embed="rId2"/>
          <a:stretch>
            <a:fillRect/>
          </a:stretch>
        </p:blipFill>
        <p:spPr>
          <a:xfrm>
            <a:off x="438150" y="172156"/>
            <a:ext cx="5016500" cy="1930400"/>
          </a:xfrm>
          <a:prstGeom prst="rect">
            <a:avLst/>
          </a:prstGeom>
        </p:spPr>
      </p:pic>
      <p:sp>
        <p:nvSpPr>
          <p:cNvPr id="4" name="TextBox 3">
            <a:extLst>
              <a:ext uri="{FF2B5EF4-FFF2-40B4-BE49-F238E27FC236}">
                <a16:creationId xmlns:a16="http://schemas.microsoft.com/office/drawing/2014/main" id="{960A064D-BFBB-A50C-CE11-28765839FBF5}"/>
              </a:ext>
            </a:extLst>
          </p:cNvPr>
          <p:cNvSpPr txBox="1"/>
          <p:nvPr/>
        </p:nvSpPr>
        <p:spPr>
          <a:xfrm>
            <a:off x="5657850" y="398692"/>
            <a:ext cx="6096000" cy="194219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Clustering is an unsupervised machine learning technique used to predict clusters in a dataset.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clustering, a machine learning model tries to divide the dataset into clusters or groups.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All elements within a cluster share similar characteristics.</a:t>
            </a:r>
          </a:p>
        </p:txBody>
      </p:sp>
      <p:pic>
        <p:nvPicPr>
          <p:cNvPr id="5" name="Picture 4">
            <a:extLst>
              <a:ext uri="{FF2B5EF4-FFF2-40B4-BE49-F238E27FC236}">
                <a16:creationId xmlns:a16="http://schemas.microsoft.com/office/drawing/2014/main" id="{B67FF894-9628-B195-A48A-680CF1638837}"/>
              </a:ext>
            </a:extLst>
          </p:cNvPr>
          <p:cNvPicPr>
            <a:picLocks noChangeAspect="1"/>
          </p:cNvPicPr>
          <p:nvPr/>
        </p:nvPicPr>
        <p:blipFill>
          <a:blip r:embed="rId3"/>
          <a:stretch>
            <a:fillRect/>
          </a:stretch>
        </p:blipFill>
        <p:spPr>
          <a:xfrm>
            <a:off x="132645" y="2520950"/>
            <a:ext cx="5130800" cy="1816100"/>
          </a:xfrm>
          <a:prstGeom prst="rect">
            <a:avLst/>
          </a:prstGeom>
        </p:spPr>
      </p:pic>
      <p:sp>
        <p:nvSpPr>
          <p:cNvPr id="7" name="TextBox 6">
            <a:extLst>
              <a:ext uri="{FF2B5EF4-FFF2-40B4-BE49-F238E27FC236}">
                <a16:creationId xmlns:a16="http://schemas.microsoft.com/office/drawing/2014/main" id="{06EE784A-F8A3-948C-8786-FDA13EEB4450}"/>
              </a:ext>
            </a:extLst>
          </p:cNvPr>
          <p:cNvSpPr txBox="1"/>
          <p:nvPr/>
        </p:nvSpPr>
        <p:spPr>
          <a:xfrm>
            <a:off x="5263445" y="2690336"/>
            <a:ext cx="6795910"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How does Spark enable clustering?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a:t>
            </a:r>
            <a:r>
              <a:rPr lang="en-CA" sz="1400" b="0" i="0" dirty="0" err="1">
                <a:solidFill>
                  <a:srgbClr val="333333"/>
                </a:solidFill>
                <a:effectLst/>
                <a:latin typeface="OpenSans"/>
              </a:rPr>
              <a:t>MLlib</a:t>
            </a:r>
            <a:r>
              <a:rPr lang="en-CA" sz="1400" b="0" i="0" dirty="0">
                <a:solidFill>
                  <a:srgbClr val="333333"/>
                </a:solidFill>
                <a:effectLst/>
                <a:latin typeface="OpenSans"/>
              </a:rPr>
              <a:t> provides a clustering library that includes commonly used clustering algorithms such as </a:t>
            </a:r>
            <a:r>
              <a:rPr lang="en-CA" sz="1400" b="1" i="0" dirty="0">
                <a:solidFill>
                  <a:srgbClr val="333333"/>
                </a:solidFill>
                <a:effectLst/>
                <a:latin typeface="OpenSans"/>
              </a:rPr>
              <a:t>k-means, Latent Dirichlet Allocation, Gaussian Mixture Models,</a:t>
            </a:r>
            <a:r>
              <a:rPr lang="en-CA" sz="1400" b="0" i="0" dirty="0">
                <a:solidFill>
                  <a:srgbClr val="333333"/>
                </a:solidFill>
                <a:effectLst/>
                <a:latin typeface="OpenSans"/>
              </a:rPr>
              <a:t> and others.</a:t>
            </a:r>
          </a:p>
        </p:txBody>
      </p:sp>
    </p:spTree>
    <p:extLst>
      <p:ext uri="{BB962C8B-B14F-4D97-AF65-F5344CB8AC3E}">
        <p14:creationId xmlns:p14="http://schemas.microsoft.com/office/powerpoint/2010/main" val="3022617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606A85-3596-D1EC-B60B-1878A4357B02}"/>
              </a:ext>
            </a:extLst>
          </p:cNvPr>
          <p:cNvPicPr>
            <a:picLocks noChangeAspect="1"/>
          </p:cNvPicPr>
          <p:nvPr/>
        </p:nvPicPr>
        <p:blipFill>
          <a:blip r:embed="rId2"/>
          <a:stretch>
            <a:fillRect/>
          </a:stretch>
        </p:blipFill>
        <p:spPr>
          <a:xfrm>
            <a:off x="85372" y="153105"/>
            <a:ext cx="7455606" cy="3640204"/>
          </a:xfrm>
          <a:prstGeom prst="rect">
            <a:avLst/>
          </a:prstGeom>
        </p:spPr>
      </p:pic>
      <p:sp>
        <p:nvSpPr>
          <p:cNvPr id="4" name="TextBox 3">
            <a:extLst>
              <a:ext uri="{FF2B5EF4-FFF2-40B4-BE49-F238E27FC236}">
                <a16:creationId xmlns:a16="http://schemas.microsoft.com/office/drawing/2014/main" id="{725A5313-AABC-C274-C9ED-C626E1031E8E}"/>
              </a:ext>
            </a:extLst>
          </p:cNvPr>
          <p:cNvSpPr txBox="1"/>
          <p:nvPr/>
        </p:nvSpPr>
        <p:spPr>
          <a:xfrm>
            <a:off x="85372" y="3793309"/>
            <a:ext cx="12021256"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You’ll see how LIBSVM within ML lib enables the direct reading of that format.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next step is to create a clustering model.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this case, the clustering model uses k equals five.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Specifying that k equals five means that the model will split the dataset into five clusters.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You’ll use the fit function—with k-means is an estimator—to train the model.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Finally, you’ll perform inference or predictions on new unseen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model assigns each element of the new dataset to one of the five existing clusters the model created during the training process.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will then see the transform function, which converts test data into predictions, cluster assignments in this case. </a:t>
            </a:r>
          </a:p>
        </p:txBody>
      </p:sp>
      <p:sp>
        <p:nvSpPr>
          <p:cNvPr id="6" name="TextBox 5">
            <a:extLst>
              <a:ext uri="{FF2B5EF4-FFF2-40B4-BE49-F238E27FC236}">
                <a16:creationId xmlns:a16="http://schemas.microsoft.com/office/drawing/2014/main" id="{EC7B7158-D3BA-A16A-2FD0-E6AB89F67C0B}"/>
              </a:ext>
            </a:extLst>
          </p:cNvPr>
          <p:cNvSpPr txBox="1"/>
          <p:nvPr/>
        </p:nvSpPr>
        <p:spPr>
          <a:xfrm>
            <a:off x="7191022" y="153105"/>
            <a:ext cx="5000978" cy="411683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Let’s view an example of how to perform clustering on Spark.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Clustering is useful for market segmentation; image segmentation, image compression, document clustering based on topics, and other segmentation tasks.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first line displays the import of the clustering library, where you can see the k-means algorithm in use.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line of code loads the data using the read function. </a:t>
            </a:r>
          </a:p>
        </p:txBody>
      </p:sp>
    </p:spTree>
    <p:extLst>
      <p:ext uri="{BB962C8B-B14F-4D97-AF65-F5344CB8AC3E}">
        <p14:creationId xmlns:p14="http://schemas.microsoft.com/office/powerpoint/2010/main" val="843336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2D733B-9CD1-2A4B-352B-DEE9E8660ECA}"/>
              </a:ext>
            </a:extLst>
          </p:cNvPr>
          <p:cNvPicPr>
            <a:picLocks noChangeAspect="1"/>
          </p:cNvPicPr>
          <p:nvPr/>
        </p:nvPicPr>
        <p:blipFill>
          <a:blip r:embed="rId2"/>
          <a:stretch>
            <a:fillRect/>
          </a:stretch>
        </p:blipFill>
        <p:spPr>
          <a:xfrm>
            <a:off x="3543300" y="2171700"/>
            <a:ext cx="5105400" cy="2514600"/>
          </a:xfrm>
          <a:prstGeom prst="rect">
            <a:avLst/>
          </a:prstGeom>
        </p:spPr>
      </p:pic>
    </p:spTree>
    <p:extLst>
      <p:ext uri="{BB962C8B-B14F-4D97-AF65-F5344CB8AC3E}">
        <p14:creationId xmlns:p14="http://schemas.microsoft.com/office/powerpoint/2010/main" val="961664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2CB9C-68FF-B7B2-797B-722DFFF7A57C}"/>
              </a:ext>
            </a:extLst>
          </p:cNvPr>
          <p:cNvSpPr txBox="1"/>
          <p:nvPr/>
        </p:nvSpPr>
        <p:spPr>
          <a:xfrm>
            <a:off x="327378" y="567353"/>
            <a:ext cx="11763022" cy="5552739"/>
          </a:xfrm>
          <a:prstGeom prst="rect">
            <a:avLst/>
          </a:prstGeom>
          <a:noFill/>
        </p:spPr>
        <p:txBody>
          <a:bodyPr wrap="square">
            <a:spAutoFit/>
          </a:bodyPr>
          <a:lstStyle/>
          <a:p>
            <a:pPr algn="l">
              <a:lnSpc>
                <a:spcPct val="150000"/>
              </a:lnSpc>
            </a:pPr>
            <a:r>
              <a:rPr lang="en-CA" sz="1400" b="1" i="0" dirty="0">
                <a:solidFill>
                  <a:srgbClr val="1F1F1F"/>
                </a:solidFill>
                <a:effectLst/>
                <a:latin typeface="OpenSans"/>
              </a:rPr>
              <a:t>Summary &amp; Highlights</a:t>
            </a:r>
          </a:p>
          <a:p>
            <a:pPr algn="l">
              <a:lnSpc>
                <a:spcPct val="150000"/>
              </a:lnSpc>
            </a:pPr>
            <a:r>
              <a:rPr lang="en-CA" sz="1400" b="0" i="0" dirty="0">
                <a:solidFill>
                  <a:srgbClr val="1F1F1F"/>
                </a:solidFill>
                <a:effectLst/>
                <a:latin typeface="var(--cds-font-family-source-sans-pro)"/>
              </a:rPr>
              <a:t>In this module, you learned that:</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Machine learning is a branch of computer science and statistics in which algorithms are not explicitly programmed to do a task but learn from data and experience. Spark </a:t>
            </a:r>
            <a:r>
              <a:rPr lang="en-CA" sz="1400" b="0" i="0" dirty="0" err="1">
                <a:solidFill>
                  <a:srgbClr val="1F1F1F"/>
                </a:solidFill>
                <a:effectLst/>
                <a:latin typeface="var(--cds-font-family-source-sans-pro)"/>
              </a:rPr>
              <a:t>MLlib</a:t>
            </a:r>
            <a:r>
              <a:rPr lang="en-CA" sz="1400" b="0" i="0" dirty="0">
                <a:solidFill>
                  <a:srgbClr val="1F1F1F"/>
                </a:solidFill>
                <a:effectLst/>
                <a:latin typeface="var(--cds-font-family-source-sans-pro)"/>
              </a:rPr>
              <a:t> is prepackaged with standard machine learning algorithms for clustering, classification, regression, and other tasks.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Spark </a:t>
            </a:r>
            <a:r>
              <a:rPr lang="en-CA" sz="1400" b="0" i="0" dirty="0" err="1">
                <a:solidFill>
                  <a:srgbClr val="1F1F1F"/>
                </a:solidFill>
                <a:effectLst/>
                <a:latin typeface="var(--cds-font-family-source-sans-pro)"/>
              </a:rPr>
              <a:t>MLlib</a:t>
            </a:r>
            <a:r>
              <a:rPr lang="en-CA" sz="1400" b="0" i="0" dirty="0">
                <a:solidFill>
                  <a:srgbClr val="1F1F1F"/>
                </a:solidFill>
                <a:effectLst/>
                <a:latin typeface="var(--cds-font-family-source-sans-pro)"/>
              </a:rPr>
              <a:t> offers featurization with functions that easily extract features of interest from raw data, including functions for feature extraction, dimensionality reduction, and string tokenization, and others.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Spark </a:t>
            </a:r>
            <a:r>
              <a:rPr lang="en-CA" sz="1400" b="0" i="0" dirty="0" err="1">
                <a:solidFill>
                  <a:srgbClr val="1F1F1F"/>
                </a:solidFill>
                <a:effectLst/>
                <a:latin typeface="var(--cds-font-family-source-sans-pro)"/>
              </a:rPr>
              <a:t>MLlib</a:t>
            </a:r>
            <a:r>
              <a:rPr lang="en-CA" sz="1400" b="0" i="0" dirty="0">
                <a:solidFill>
                  <a:srgbClr val="1F1F1F"/>
                </a:solidFill>
                <a:effectLst/>
                <a:latin typeface="var(--cds-font-family-source-sans-pro)"/>
              </a:rPr>
              <a:t> offers functions for pipelines and persistence and utilities for day-to-day machine learning tasks with handy functions for statistics, linear algebra, image processing, and others.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Supervised learning, a subset of machine learning, includes classification and regression. Classification produces a prediction from a discrete set of possible outcomes. </a:t>
            </a:r>
            <a:r>
              <a:rPr lang="en-CA" sz="1400" b="1" i="0" dirty="0">
                <a:solidFill>
                  <a:schemeClr val="accent2"/>
                </a:solidFill>
                <a:effectLst/>
                <a:latin typeface="var(--cds-font-family-source-sans-pro)"/>
              </a:rPr>
              <a:t>Regression i</a:t>
            </a:r>
            <a:r>
              <a:rPr lang="en-CA" sz="1400" b="1" i="0" dirty="0">
                <a:solidFill>
                  <a:srgbClr val="1F1F1F"/>
                </a:solidFill>
                <a:effectLst/>
                <a:latin typeface="var(--cds-font-family-source-sans-pro)"/>
              </a:rPr>
              <a:t>s an </a:t>
            </a:r>
            <a:r>
              <a:rPr lang="en-CA" sz="1400" b="1" i="0" dirty="0">
                <a:solidFill>
                  <a:schemeClr val="accent2"/>
                </a:solidFill>
                <a:effectLst/>
                <a:latin typeface="var(--cds-font-family-source-sans-pro)"/>
              </a:rPr>
              <a:t>implicit function </a:t>
            </a:r>
            <a:r>
              <a:rPr lang="en-CA" sz="1400" b="1" i="0" dirty="0">
                <a:solidFill>
                  <a:srgbClr val="1F1F1F"/>
                </a:solidFill>
                <a:effectLst/>
                <a:latin typeface="var(--cds-font-family-source-sans-pro)"/>
              </a:rPr>
              <a:t>approximation where the model predicts real-valued outputs for a given input</a:t>
            </a:r>
            <a:r>
              <a:rPr lang="en-CA" sz="1400" b="0" i="0" dirty="0">
                <a:solidFill>
                  <a:srgbClr val="1F1F1F"/>
                </a:solidFill>
                <a:effectLst/>
                <a:latin typeface="var(--cds-font-family-source-sans-pro)"/>
              </a:rPr>
              <a:t>. Spark </a:t>
            </a:r>
            <a:r>
              <a:rPr lang="en-CA" sz="1400" b="0" i="0" dirty="0" err="1">
                <a:solidFill>
                  <a:srgbClr val="1F1F1F"/>
                </a:solidFill>
                <a:effectLst/>
                <a:latin typeface="var(--cds-font-family-source-sans-pro)"/>
              </a:rPr>
              <a:t>MLlib</a:t>
            </a:r>
            <a:r>
              <a:rPr lang="en-CA" sz="1400" b="0" i="0" dirty="0">
                <a:solidFill>
                  <a:srgbClr val="1F1F1F"/>
                </a:solidFill>
                <a:effectLst/>
                <a:latin typeface="var(--cds-font-family-source-sans-pro)"/>
              </a:rPr>
              <a:t> supports both classification and regression with an abundance of </a:t>
            </a:r>
            <a:r>
              <a:rPr lang="en-CA" sz="1400" b="1" i="0" dirty="0">
                <a:solidFill>
                  <a:srgbClr val="1F1F1F"/>
                </a:solidFill>
                <a:effectLst/>
                <a:latin typeface="var(--cds-font-family-source-sans-pro)"/>
              </a:rPr>
              <a:t>parallel, scalable algorithms</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A popular subset of Machine Learning is unsupervised learning. The models automatically learn patterns and groups during unsupervised learning, also known as latent spaces, within the data. Unsupervised learning is generally more advanced and more complex to perform than supervised learning. Examples of unsupervised learning include clustering algorithms and recommender systems.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In clustering, a machine learning model tries to divide the dataset into clusters or groups. All elements within a cluster share similar characteristics. The k-means algorithm helps you train the data model by splitting the dataset into a specified number of clusters. You can then use the fit function—with k-means as an estimator—to train the model. </a:t>
            </a:r>
          </a:p>
        </p:txBody>
      </p:sp>
    </p:spTree>
    <p:extLst>
      <p:ext uri="{BB962C8B-B14F-4D97-AF65-F5344CB8AC3E}">
        <p14:creationId xmlns:p14="http://schemas.microsoft.com/office/powerpoint/2010/main" val="3031922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1061F3-B4C1-2466-14B7-0BDA63FA16A1}"/>
              </a:ext>
            </a:extLst>
          </p:cNvPr>
          <p:cNvSpPr txBox="1"/>
          <p:nvPr/>
        </p:nvSpPr>
        <p:spPr>
          <a:xfrm>
            <a:off x="259644" y="1333268"/>
            <a:ext cx="11672712" cy="369332"/>
          </a:xfrm>
          <a:prstGeom prst="rect">
            <a:avLst/>
          </a:prstGeom>
          <a:noFill/>
        </p:spPr>
        <p:txBody>
          <a:bodyPr wrap="square">
            <a:spAutoFit/>
          </a:bodyPr>
          <a:lstStyle/>
          <a:p>
            <a:r>
              <a:rPr lang="en-US" dirty="0"/>
              <a:t>https://cf-courses-data.s3.us.cloud-object-storage.appdomain.cloud/IBM-BD0231EN-SkillsNetwork/labs/</a:t>
            </a:r>
            <a:r>
              <a:rPr lang="en-US" dirty="0" err="1"/>
              <a:t>SparkML.ipynb</a:t>
            </a:r>
            <a:endParaRPr lang="en-US" dirty="0"/>
          </a:p>
        </p:txBody>
      </p:sp>
      <p:sp>
        <p:nvSpPr>
          <p:cNvPr id="5" name="TextBox 4">
            <a:extLst>
              <a:ext uri="{FF2B5EF4-FFF2-40B4-BE49-F238E27FC236}">
                <a16:creationId xmlns:a16="http://schemas.microsoft.com/office/drawing/2014/main" id="{DEC8535E-317B-131F-935B-A9AD225C9CAA}"/>
              </a:ext>
            </a:extLst>
          </p:cNvPr>
          <p:cNvSpPr txBox="1"/>
          <p:nvPr/>
        </p:nvSpPr>
        <p:spPr>
          <a:xfrm>
            <a:off x="259644" y="1702600"/>
            <a:ext cx="11774312" cy="369332"/>
          </a:xfrm>
          <a:prstGeom prst="rect">
            <a:avLst/>
          </a:prstGeom>
          <a:noFill/>
        </p:spPr>
        <p:txBody>
          <a:bodyPr wrap="square">
            <a:spAutoFit/>
          </a:bodyPr>
          <a:lstStyle/>
          <a:p>
            <a:r>
              <a:rPr lang="en-US" dirty="0"/>
              <a:t>https://cf-courses-data.s3.us.cloud-object-storage.appdomain.cloud/IBM-BD0225EN-SkillsNetwork/labs/</a:t>
            </a:r>
            <a:r>
              <a:rPr lang="en-US" dirty="0" err="1"/>
              <a:t>SparkIntro.ipynb</a:t>
            </a:r>
            <a:endParaRPr lang="en-US" dirty="0"/>
          </a:p>
        </p:txBody>
      </p:sp>
      <p:sp>
        <p:nvSpPr>
          <p:cNvPr id="7" name="TextBox 6">
            <a:extLst>
              <a:ext uri="{FF2B5EF4-FFF2-40B4-BE49-F238E27FC236}">
                <a16:creationId xmlns:a16="http://schemas.microsoft.com/office/drawing/2014/main" id="{12202760-8582-B129-143D-3CBD4838D39F}"/>
              </a:ext>
            </a:extLst>
          </p:cNvPr>
          <p:cNvSpPr txBox="1"/>
          <p:nvPr/>
        </p:nvSpPr>
        <p:spPr>
          <a:xfrm>
            <a:off x="598311" y="2970157"/>
            <a:ext cx="11108267" cy="646331"/>
          </a:xfrm>
          <a:prstGeom prst="rect">
            <a:avLst/>
          </a:prstGeom>
          <a:noFill/>
        </p:spPr>
        <p:txBody>
          <a:bodyPr wrap="square">
            <a:spAutoFit/>
          </a:bodyPr>
          <a:lstStyle/>
          <a:p>
            <a:r>
              <a:rPr lang="en-CA" dirty="0">
                <a:hlinkClick r:id="rId2"/>
              </a:rPr>
              <a:t>smitshah1920/component-library: The goal of CLAIMED is to enable low-code/no-code rapid prototyping style programming to seamlessly CI/CD into production. (github.com)</a:t>
            </a:r>
            <a:endParaRPr lang="en-US" dirty="0"/>
          </a:p>
        </p:txBody>
      </p:sp>
      <p:sp>
        <p:nvSpPr>
          <p:cNvPr id="9" name="TextBox 8">
            <a:extLst>
              <a:ext uri="{FF2B5EF4-FFF2-40B4-BE49-F238E27FC236}">
                <a16:creationId xmlns:a16="http://schemas.microsoft.com/office/drawing/2014/main" id="{C70E4DFA-980B-9121-7543-BCC1F80BACA8}"/>
              </a:ext>
            </a:extLst>
          </p:cNvPr>
          <p:cNvSpPr txBox="1"/>
          <p:nvPr/>
        </p:nvSpPr>
        <p:spPr>
          <a:xfrm>
            <a:off x="2562578" y="5425911"/>
            <a:ext cx="6096000" cy="369332"/>
          </a:xfrm>
          <a:prstGeom prst="rect">
            <a:avLst/>
          </a:prstGeom>
          <a:noFill/>
        </p:spPr>
        <p:txBody>
          <a:bodyPr wrap="square">
            <a:spAutoFit/>
          </a:bodyPr>
          <a:lstStyle/>
          <a:p>
            <a:r>
              <a:rPr lang="en-US" dirty="0"/>
              <a:t>API Key : 1W04IfgheNcmj5AK99xhwV3Sv-osqaI8RMjmlztHZxYh</a:t>
            </a:r>
          </a:p>
        </p:txBody>
      </p:sp>
      <p:sp>
        <p:nvSpPr>
          <p:cNvPr id="11" name="TextBox 10">
            <a:extLst>
              <a:ext uri="{FF2B5EF4-FFF2-40B4-BE49-F238E27FC236}">
                <a16:creationId xmlns:a16="http://schemas.microsoft.com/office/drawing/2014/main" id="{DA16FB9E-3CA1-D4BE-7542-CF64CEBD255E}"/>
              </a:ext>
            </a:extLst>
          </p:cNvPr>
          <p:cNvSpPr txBox="1"/>
          <p:nvPr/>
        </p:nvSpPr>
        <p:spPr>
          <a:xfrm>
            <a:off x="1998134" y="4970734"/>
            <a:ext cx="6096000" cy="369332"/>
          </a:xfrm>
          <a:prstGeom prst="rect">
            <a:avLst/>
          </a:prstGeom>
          <a:noFill/>
        </p:spPr>
        <p:txBody>
          <a:bodyPr wrap="square">
            <a:spAutoFit/>
          </a:bodyPr>
          <a:lstStyle/>
          <a:p>
            <a:r>
              <a:rPr lang="en-US" dirty="0"/>
              <a:t>SPACE GUID : 31883e79-cba9-4fa3-8629-e08a3345a158</a:t>
            </a:r>
          </a:p>
        </p:txBody>
      </p:sp>
      <p:sp>
        <p:nvSpPr>
          <p:cNvPr id="12" name="TextBox 11">
            <a:extLst>
              <a:ext uri="{FF2B5EF4-FFF2-40B4-BE49-F238E27FC236}">
                <a16:creationId xmlns:a16="http://schemas.microsoft.com/office/drawing/2014/main" id="{0BF53A07-34CB-9406-6E58-B7E3F0817467}"/>
              </a:ext>
            </a:extLst>
          </p:cNvPr>
          <p:cNvSpPr txBox="1"/>
          <p:nvPr/>
        </p:nvSpPr>
        <p:spPr>
          <a:xfrm>
            <a:off x="1207911" y="4233333"/>
            <a:ext cx="1317861" cy="369332"/>
          </a:xfrm>
          <a:prstGeom prst="rect">
            <a:avLst/>
          </a:prstGeom>
          <a:noFill/>
        </p:spPr>
        <p:txBody>
          <a:bodyPr wrap="none" rtlCol="0">
            <a:spAutoFit/>
          </a:bodyPr>
          <a:lstStyle/>
          <a:p>
            <a:r>
              <a:rPr lang="en-US" dirty="0"/>
              <a:t>deployment</a:t>
            </a:r>
          </a:p>
        </p:txBody>
      </p:sp>
    </p:spTree>
    <p:extLst>
      <p:ext uri="{BB962C8B-B14F-4D97-AF65-F5344CB8AC3E}">
        <p14:creationId xmlns:p14="http://schemas.microsoft.com/office/powerpoint/2010/main" val="3890750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079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9DB9D2-1DAD-A72F-A76D-2F0DBD5A32C7}"/>
              </a:ext>
            </a:extLst>
          </p:cNvPr>
          <p:cNvSpPr txBox="1"/>
          <p:nvPr/>
        </p:nvSpPr>
        <p:spPr>
          <a:xfrm>
            <a:off x="124178" y="120133"/>
            <a:ext cx="6096000" cy="461665"/>
          </a:xfrm>
          <a:prstGeom prst="rect">
            <a:avLst/>
          </a:prstGeom>
          <a:noFill/>
        </p:spPr>
        <p:txBody>
          <a:bodyPr wrap="square">
            <a:spAutoFit/>
          </a:bodyPr>
          <a:lstStyle/>
          <a:p>
            <a:pPr algn="l"/>
            <a:r>
              <a:rPr lang="en-CA" sz="2400" b="1" i="0" u="sng" dirty="0" err="1">
                <a:effectLst/>
              </a:rPr>
              <a:t>SparkML</a:t>
            </a:r>
            <a:r>
              <a:rPr lang="en-CA" sz="2400" b="1" i="0" u="sng" dirty="0">
                <a:effectLst/>
              </a:rPr>
              <a:t> Fundamentals</a:t>
            </a:r>
          </a:p>
        </p:txBody>
      </p:sp>
      <p:sp>
        <p:nvSpPr>
          <p:cNvPr id="5" name="TextBox 4">
            <a:extLst>
              <a:ext uri="{FF2B5EF4-FFF2-40B4-BE49-F238E27FC236}">
                <a16:creationId xmlns:a16="http://schemas.microsoft.com/office/drawing/2014/main" id="{405465C9-BED6-2092-52B6-FB980A96FC91}"/>
              </a:ext>
            </a:extLst>
          </p:cNvPr>
          <p:cNvSpPr txBox="1"/>
          <p:nvPr/>
        </p:nvSpPr>
        <p:spPr>
          <a:xfrm>
            <a:off x="3431822" y="120133"/>
            <a:ext cx="6096000" cy="738664"/>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Define machine learning. </a:t>
            </a:r>
          </a:p>
          <a:p>
            <a:pPr marL="285750" indent="-285750" algn="l">
              <a:buFont typeface="Wingdings" pitchFamily="2" charset="2"/>
              <a:buChar char="q"/>
            </a:pPr>
            <a:r>
              <a:rPr lang="en-CA" sz="1400" b="0" i="0" dirty="0">
                <a:solidFill>
                  <a:srgbClr val="333333"/>
                </a:solidFill>
                <a:effectLst/>
                <a:latin typeface="OpenSans"/>
              </a:rPr>
              <a:t>Summarize Spark ML lib capabilities. </a:t>
            </a:r>
          </a:p>
          <a:p>
            <a:pPr marL="285750" indent="-285750" algn="l">
              <a:buFont typeface="Wingdings" pitchFamily="2" charset="2"/>
              <a:buChar char="q"/>
            </a:pPr>
            <a:r>
              <a:rPr lang="en-CA" sz="1400" b="0" i="0" dirty="0">
                <a:solidFill>
                  <a:srgbClr val="333333"/>
                </a:solidFill>
                <a:effectLst/>
                <a:latin typeface="OpenSans"/>
              </a:rPr>
              <a:t>Describe Spark ML lib pipeline capabilities and benefits</a:t>
            </a:r>
          </a:p>
        </p:txBody>
      </p:sp>
      <p:pic>
        <p:nvPicPr>
          <p:cNvPr id="6" name="Picture 5">
            <a:extLst>
              <a:ext uri="{FF2B5EF4-FFF2-40B4-BE49-F238E27FC236}">
                <a16:creationId xmlns:a16="http://schemas.microsoft.com/office/drawing/2014/main" id="{AE1E6621-A5DC-9C0C-4F8D-548DDCE8EBFB}"/>
              </a:ext>
            </a:extLst>
          </p:cNvPr>
          <p:cNvPicPr>
            <a:picLocks noChangeAspect="1"/>
          </p:cNvPicPr>
          <p:nvPr/>
        </p:nvPicPr>
        <p:blipFill>
          <a:blip r:embed="rId2"/>
          <a:stretch>
            <a:fillRect/>
          </a:stretch>
        </p:blipFill>
        <p:spPr>
          <a:xfrm>
            <a:off x="0" y="1039419"/>
            <a:ext cx="4813300" cy="2197100"/>
          </a:xfrm>
          <a:prstGeom prst="rect">
            <a:avLst/>
          </a:prstGeom>
        </p:spPr>
      </p:pic>
      <p:sp>
        <p:nvSpPr>
          <p:cNvPr id="8" name="TextBox 7">
            <a:extLst>
              <a:ext uri="{FF2B5EF4-FFF2-40B4-BE49-F238E27FC236}">
                <a16:creationId xmlns:a16="http://schemas.microsoft.com/office/drawing/2014/main" id="{5327E979-6BC5-9476-CF4C-31D08A6A1B14}"/>
              </a:ext>
            </a:extLst>
          </p:cNvPr>
          <p:cNvSpPr txBox="1"/>
          <p:nvPr/>
        </p:nvSpPr>
        <p:spPr>
          <a:xfrm>
            <a:off x="4813300" y="1129730"/>
            <a:ext cx="737870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Machine learning is a branch of computer science and statistics that deals with algorithms that automatically learn from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algorithms are not explicitly programmed to do a task.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Instead, these algorithms learn from data and experience.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Machine learning systems generally tend to improve in performance with more data provided to them.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Machine learning </a:t>
            </a:r>
            <a:r>
              <a:rPr lang="en-CA" sz="1400" b="1" i="0" dirty="0">
                <a:solidFill>
                  <a:srgbClr val="333333"/>
                </a:solidFill>
                <a:effectLst/>
                <a:latin typeface="OpenSans"/>
              </a:rPr>
              <a:t>applies statistical tools that are the backbone of artificial intelligence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machine learning system applies a specific machine learning mode </a:t>
            </a:r>
            <a:r>
              <a:rPr lang="en-CA" sz="1400" b="1" i="0" dirty="0">
                <a:solidFill>
                  <a:srgbClr val="333333"/>
                </a:solidFill>
                <a:effectLst/>
                <a:latin typeface="OpenSans"/>
              </a:rPr>
              <a:t>to train data models</a:t>
            </a:r>
            <a:r>
              <a:rPr lang="en-CA" sz="1400" b="0" i="0" dirty="0">
                <a:solidFill>
                  <a:srgbClr val="333333"/>
                </a:solidFill>
                <a:effectLst/>
                <a:latin typeface="OpenSans"/>
              </a:rPr>
              <a:t>.</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After training the model, the system infers </a:t>
            </a:r>
            <a:r>
              <a:rPr lang="en-CA" sz="1400" b="1" i="0" dirty="0">
                <a:solidFill>
                  <a:srgbClr val="333333"/>
                </a:solidFill>
                <a:effectLst/>
                <a:latin typeface="OpenSans"/>
              </a:rPr>
              <a:t>or “predicts” results on previously unseen data</a:t>
            </a:r>
            <a:r>
              <a:rPr lang="en-CA" sz="1400" b="0" i="0" dirty="0">
                <a:solidFill>
                  <a:srgbClr val="333333"/>
                </a:solidFill>
                <a:effectLst/>
                <a:latin typeface="OpenSans"/>
              </a:rPr>
              <a:t>.</a:t>
            </a:r>
          </a:p>
        </p:txBody>
      </p:sp>
      <p:pic>
        <p:nvPicPr>
          <p:cNvPr id="9" name="Picture 8">
            <a:extLst>
              <a:ext uri="{FF2B5EF4-FFF2-40B4-BE49-F238E27FC236}">
                <a16:creationId xmlns:a16="http://schemas.microsoft.com/office/drawing/2014/main" id="{7021E214-4492-5D3E-2831-D88071508F51}"/>
              </a:ext>
            </a:extLst>
          </p:cNvPr>
          <p:cNvPicPr>
            <a:picLocks noChangeAspect="1"/>
          </p:cNvPicPr>
          <p:nvPr/>
        </p:nvPicPr>
        <p:blipFill>
          <a:blip r:embed="rId3"/>
          <a:stretch>
            <a:fillRect/>
          </a:stretch>
        </p:blipFill>
        <p:spPr>
          <a:xfrm>
            <a:off x="67734" y="4890925"/>
            <a:ext cx="4851400" cy="1600200"/>
          </a:xfrm>
          <a:prstGeom prst="rect">
            <a:avLst/>
          </a:prstGeom>
        </p:spPr>
      </p:pic>
      <p:sp>
        <p:nvSpPr>
          <p:cNvPr id="11" name="TextBox 10">
            <a:extLst>
              <a:ext uri="{FF2B5EF4-FFF2-40B4-BE49-F238E27FC236}">
                <a16:creationId xmlns:a16="http://schemas.microsoft.com/office/drawing/2014/main" id="{1183BEF6-1AAC-28F2-A216-A06D389B640F}"/>
              </a:ext>
            </a:extLst>
          </p:cNvPr>
          <p:cNvSpPr txBox="1"/>
          <p:nvPr/>
        </p:nvSpPr>
        <p:spPr>
          <a:xfrm>
            <a:off x="4813300" y="4890925"/>
            <a:ext cx="7378699"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Spark ML library is commonly referred to as ML lib, ML-lib stands for machine learning library and is Spark’s machine learning API.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ML lib applies practical machine learning algorithms and is scalable.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ML lib performs machine learning operations, including training models, using </a:t>
            </a:r>
            <a:r>
              <a:rPr lang="en-CA" sz="1400" b="0" i="0" dirty="0" err="1">
                <a:solidFill>
                  <a:srgbClr val="333333"/>
                </a:solidFill>
                <a:effectLst/>
                <a:latin typeface="OpenSans"/>
              </a:rPr>
              <a:t>DataFrame</a:t>
            </a:r>
            <a:r>
              <a:rPr lang="en-CA" sz="1400" b="0" i="0" dirty="0">
                <a:solidFill>
                  <a:srgbClr val="333333"/>
                </a:solidFill>
                <a:effectLst/>
                <a:latin typeface="OpenSans"/>
              </a:rPr>
              <a:t>-based APIs. </a:t>
            </a:r>
          </a:p>
        </p:txBody>
      </p:sp>
    </p:spTree>
    <p:extLst>
      <p:ext uri="{BB962C8B-B14F-4D97-AF65-F5344CB8AC3E}">
        <p14:creationId xmlns:p14="http://schemas.microsoft.com/office/powerpoint/2010/main" val="809826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C44590-E564-5166-4ED3-B7FCB3492C49}"/>
              </a:ext>
            </a:extLst>
          </p:cNvPr>
          <p:cNvPicPr>
            <a:picLocks noChangeAspect="1"/>
          </p:cNvPicPr>
          <p:nvPr/>
        </p:nvPicPr>
        <p:blipFill>
          <a:blip r:embed="rId2"/>
          <a:stretch>
            <a:fillRect/>
          </a:stretch>
        </p:blipFill>
        <p:spPr>
          <a:xfrm>
            <a:off x="167922" y="215194"/>
            <a:ext cx="6616700" cy="2794099"/>
          </a:xfrm>
          <a:prstGeom prst="rect">
            <a:avLst/>
          </a:prstGeom>
        </p:spPr>
      </p:pic>
      <p:sp>
        <p:nvSpPr>
          <p:cNvPr id="4" name="TextBox 3">
            <a:extLst>
              <a:ext uri="{FF2B5EF4-FFF2-40B4-BE49-F238E27FC236}">
                <a16:creationId xmlns:a16="http://schemas.microsoft.com/office/drawing/2014/main" id="{9D7F0A95-08B1-B623-46AC-EF1B83829752}"/>
              </a:ext>
            </a:extLst>
          </p:cNvPr>
          <p:cNvSpPr txBox="1"/>
          <p:nvPr/>
        </p:nvSpPr>
        <p:spPr>
          <a:xfrm>
            <a:off x="0" y="3567995"/>
            <a:ext cx="1219200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ML lib provides many tools to implement a Machine Learning system, such as machine learning algorithms: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ML lib comes</a:t>
            </a:r>
            <a:r>
              <a:rPr lang="en-CA" sz="1400" b="1" i="0" dirty="0">
                <a:solidFill>
                  <a:srgbClr val="333333"/>
                </a:solidFill>
                <a:effectLst/>
                <a:latin typeface="OpenSans"/>
              </a:rPr>
              <a:t> prepackaged </a:t>
            </a:r>
            <a:r>
              <a:rPr lang="en-CA" sz="1400" b="0" i="0" dirty="0">
                <a:solidFill>
                  <a:srgbClr val="333333"/>
                </a:solidFill>
                <a:effectLst/>
                <a:latin typeface="OpenSans"/>
              </a:rPr>
              <a:t>with standard machine learning algorithms </a:t>
            </a:r>
            <a:r>
              <a:rPr lang="en-CA" sz="1400" b="1" i="0" dirty="0">
                <a:solidFill>
                  <a:srgbClr val="333333"/>
                </a:solidFill>
                <a:effectLst/>
                <a:latin typeface="OpenSans"/>
              </a:rPr>
              <a:t>for clustering, classification, regression, and other tasks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addition, ML lib offers featurization with functions that easily extract features of interest from raw data, including </a:t>
            </a:r>
            <a:r>
              <a:rPr lang="en-CA" sz="1400" b="1" i="0" dirty="0">
                <a:solidFill>
                  <a:srgbClr val="333333"/>
                </a:solidFill>
                <a:effectLst/>
                <a:latin typeface="OpenSans"/>
              </a:rPr>
              <a:t>functions for feature extraction, dimensionality reduction, and string tokenization, and others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check out three Spark functions: </a:t>
            </a:r>
          </a:p>
          <a:p>
            <a:pPr marL="285750" indent="-285750" algn="l">
              <a:lnSpc>
                <a:spcPct val="150000"/>
              </a:lnSpc>
              <a:buFont typeface="Arial" panose="020B0604020202020204" pitchFamily="34" charset="0"/>
              <a:buChar char="•"/>
            </a:pPr>
            <a:r>
              <a:rPr lang="en-CA" sz="1400" b="1" i="0" u="sng" dirty="0">
                <a:solidFill>
                  <a:srgbClr val="333333"/>
                </a:solidFill>
                <a:effectLst/>
                <a:latin typeface="OpenSans"/>
              </a:rPr>
              <a:t>Pipelines:</a:t>
            </a:r>
            <a:r>
              <a:rPr lang="en-CA" sz="1400" b="0" i="0" dirty="0">
                <a:solidFill>
                  <a:srgbClr val="333333"/>
                </a:solidFill>
                <a:effectLst/>
                <a:latin typeface="OpenSans"/>
              </a:rPr>
              <a:t> Spark ML lib exposes a pipeline API that makes the machine learning end-to-end system easier to develop, train and deploy. </a:t>
            </a:r>
          </a:p>
          <a:p>
            <a:pPr marL="285750" indent="-285750" algn="l">
              <a:lnSpc>
                <a:spcPct val="150000"/>
              </a:lnSpc>
              <a:buFont typeface="Arial" panose="020B0604020202020204" pitchFamily="34" charset="0"/>
              <a:buChar char="•"/>
            </a:pPr>
            <a:r>
              <a:rPr lang="en-CA" sz="1400" b="1" i="0" u="sng" dirty="0">
                <a:solidFill>
                  <a:srgbClr val="333333"/>
                </a:solidFill>
                <a:effectLst/>
                <a:latin typeface="OpenSans"/>
              </a:rPr>
              <a:t>Persistence:</a:t>
            </a:r>
            <a:r>
              <a:rPr lang="en-CA" sz="1400" b="0" i="0" dirty="0">
                <a:solidFill>
                  <a:srgbClr val="333333"/>
                </a:solidFill>
                <a:effectLst/>
                <a:latin typeface="OpenSans"/>
              </a:rPr>
              <a:t> You can save and load models and pipelines easily using Spark ML lib. Persistence is beneficial for models trained on large datasets that require multiple training checkpoints. </a:t>
            </a:r>
          </a:p>
          <a:p>
            <a:pPr marL="285750" indent="-285750" algn="l">
              <a:lnSpc>
                <a:spcPct val="150000"/>
              </a:lnSpc>
              <a:buFont typeface="Arial" panose="020B0604020202020204" pitchFamily="34" charset="0"/>
              <a:buChar char="•"/>
            </a:pPr>
            <a:r>
              <a:rPr lang="en-CA" sz="1400" b="1" i="0" u="sng" dirty="0">
                <a:solidFill>
                  <a:srgbClr val="333333"/>
                </a:solidFill>
                <a:effectLst/>
                <a:latin typeface="OpenSans"/>
              </a:rPr>
              <a:t>Utilities:</a:t>
            </a:r>
            <a:r>
              <a:rPr lang="en-CA" sz="1400" b="0" i="0" dirty="0">
                <a:solidFill>
                  <a:srgbClr val="333333"/>
                </a:solidFill>
                <a:effectLst/>
                <a:latin typeface="OpenSans"/>
              </a:rPr>
              <a:t> Spark ML lib eases day-to-day machine learning tasks with handy functions from statistics, linear algebra, image processing, and others. </a:t>
            </a:r>
          </a:p>
        </p:txBody>
      </p:sp>
    </p:spTree>
    <p:extLst>
      <p:ext uri="{BB962C8B-B14F-4D97-AF65-F5344CB8AC3E}">
        <p14:creationId xmlns:p14="http://schemas.microsoft.com/office/powerpoint/2010/main" val="229731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0FE469-2476-732E-FF3C-A8A947DF4A40}"/>
              </a:ext>
            </a:extLst>
          </p:cNvPr>
          <p:cNvPicPr>
            <a:picLocks noChangeAspect="1"/>
          </p:cNvPicPr>
          <p:nvPr/>
        </p:nvPicPr>
        <p:blipFill>
          <a:blip r:embed="rId2"/>
          <a:stretch>
            <a:fillRect/>
          </a:stretch>
        </p:blipFill>
        <p:spPr>
          <a:xfrm>
            <a:off x="0" y="0"/>
            <a:ext cx="4699000" cy="1816100"/>
          </a:xfrm>
          <a:prstGeom prst="rect">
            <a:avLst/>
          </a:prstGeom>
        </p:spPr>
      </p:pic>
      <p:sp>
        <p:nvSpPr>
          <p:cNvPr id="4" name="TextBox 3">
            <a:extLst>
              <a:ext uri="{FF2B5EF4-FFF2-40B4-BE49-F238E27FC236}">
                <a16:creationId xmlns:a16="http://schemas.microsoft.com/office/drawing/2014/main" id="{E7333666-6892-92D8-F1F2-EAEA6585911F}"/>
              </a:ext>
            </a:extLst>
          </p:cNvPr>
          <p:cNvSpPr txBox="1"/>
          <p:nvPr/>
        </p:nvSpPr>
        <p:spPr>
          <a:xfrm>
            <a:off x="4699000" y="446385"/>
            <a:ext cx="7492999" cy="70519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ML lib supports standard Spark-supported data sources, including </a:t>
            </a:r>
            <a:r>
              <a:rPr lang="en-CA" sz="1400" b="1" i="0" dirty="0">
                <a:solidFill>
                  <a:srgbClr val="333333"/>
                </a:solidFill>
                <a:effectLst/>
                <a:latin typeface="OpenSans"/>
              </a:rPr>
              <a:t>Parquet, CSV, JSON, and </a:t>
            </a:r>
          </a:p>
          <a:p>
            <a:pPr algn="l">
              <a:lnSpc>
                <a:spcPct val="150000"/>
              </a:lnSpc>
            </a:pPr>
            <a:r>
              <a:rPr lang="en-CA" sz="1400" b="1" i="0" dirty="0">
                <a:solidFill>
                  <a:srgbClr val="333333"/>
                </a:solidFill>
                <a:effectLst/>
                <a:latin typeface="OpenSans"/>
              </a:rPr>
              <a:t>JDBC. </a:t>
            </a:r>
          </a:p>
        </p:txBody>
      </p:sp>
      <p:pic>
        <p:nvPicPr>
          <p:cNvPr id="5" name="Picture 4">
            <a:extLst>
              <a:ext uri="{FF2B5EF4-FFF2-40B4-BE49-F238E27FC236}">
                <a16:creationId xmlns:a16="http://schemas.microsoft.com/office/drawing/2014/main" id="{C8355B53-41E6-B8B3-ED0C-ED88CC634B48}"/>
              </a:ext>
            </a:extLst>
          </p:cNvPr>
          <p:cNvPicPr>
            <a:picLocks noChangeAspect="1"/>
          </p:cNvPicPr>
          <p:nvPr/>
        </p:nvPicPr>
        <p:blipFill>
          <a:blip r:embed="rId3"/>
          <a:stretch>
            <a:fillRect/>
          </a:stretch>
        </p:blipFill>
        <p:spPr>
          <a:xfrm>
            <a:off x="0" y="2242786"/>
            <a:ext cx="5192889" cy="2246664"/>
          </a:xfrm>
          <a:prstGeom prst="rect">
            <a:avLst/>
          </a:prstGeom>
        </p:spPr>
      </p:pic>
      <p:sp>
        <p:nvSpPr>
          <p:cNvPr id="7" name="TextBox 6">
            <a:extLst>
              <a:ext uri="{FF2B5EF4-FFF2-40B4-BE49-F238E27FC236}">
                <a16:creationId xmlns:a16="http://schemas.microsoft.com/office/drawing/2014/main" id="{3892EFF4-71F8-2390-F4FC-AC216CC4E762}"/>
              </a:ext>
            </a:extLst>
          </p:cNvPr>
          <p:cNvSpPr txBox="1"/>
          <p:nvPr/>
        </p:nvSpPr>
        <p:spPr>
          <a:xfrm>
            <a:off x="5283201" y="2814761"/>
            <a:ext cx="6999110"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ML lib also has </a:t>
            </a:r>
            <a:r>
              <a:rPr lang="en-CA" sz="1400" b="1" i="0" dirty="0">
                <a:solidFill>
                  <a:srgbClr val="333333"/>
                </a:solidFill>
                <a:effectLst/>
                <a:latin typeface="OpenSans"/>
              </a:rPr>
              <a:t>special libraries</a:t>
            </a:r>
            <a:r>
              <a:rPr lang="en-CA" sz="1400" b="0" i="0" dirty="0">
                <a:solidFill>
                  <a:srgbClr val="333333"/>
                </a:solidFill>
                <a:effectLst/>
                <a:latin typeface="OpenSans"/>
              </a:rPr>
              <a:t> to support </a:t>
            </a:r>
            <a:r>
              <a:rPr lang="en-CA" sz="1400" b="1" i="0" dirty="0">
                <a:solidFill>
                  <a:srgbClr val="333333"/>
                </a:solidFill>
                <a:effectLst/>
                <a:latin typeface="OpenSans"/>
              </a:rPr>
              <a:t>images and LIBSVM data</a:t>
            </a:r>
            <a:r>
              <a:rPr lang="en-CA" sz="1400" b="0" i="0" dirty="0">
                <a:solidFill>
                  <a:srgbClr val="333333"/>
                </a:solidFill>
                <a:effectLst/>
                <a:latin typeface="OpenSans"/>
              </a:rPr>
              <a:t> types and supports both a </a:t>
            </a:r>
            <a:r>
              <a:rPr lang="en-CA" sz="1400" b="1" i="0" dirty="0">
                <a:solidFill>
                  <a:srgbClr val="333333"/>
                </a:solidFill>
                <a:effectLst/>
                <a:latin typeface="OpenSans"/>
              </a:rPr>
              <a:t>feature vector and a label column data</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Images are a common and frequently used data source for machine learning models, especially for Computer Vision applications</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 LIB SVM is a type of </a:t>
            </a:r>
            <a:r>
              <a:rPr lang="en-CA" sz="1400" b="0" i="0" dirty="0" err="1">
                <a:solidFill>
                  <a:srgbClr val="333333"/>
                </a:solidFill>
                <a:effectLst/>
                <a:latin typeface="OpenSans"/>
              </a:rPr>
              <a:t>DataFrame</a:t>
            </a:r>
            <a:r>
              <a:rPr lang="en-CA" sz="1400" b="0" i="0" dirty="0">
                <a:solidFill>
                  <a:srgbClr val="333333"/>
                </a:solidFill>
                <a:effectLst/>
                <a:latin typeface="OpenSans"/>
              </a:rPr>
              <a:t> that has a feature vector and a label column.</a:t>
            </a:r>
          </a:p>
        </p:txBody>
      </p:sp>
    </p:spTree>
    <p:extLst>
      <p:ext uri="{BB962C8B-B14F-4D97-AF65-F5344CB8AC3E}">
        <p14:creationId xmlns:p14="http://schemas.microsoft.com/office/powerpoint/2010/main" val="2846884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CCF83E-DFC2-0B14-57C6-CC7163E19BE5}"/>
              </a:ext>
            </a:extLst>
          </p:cNvPr>
          <p:cNvPicPr>
            <a:picLocks noChangeAspect="1"/>
          </p:cNvPicPr>
          <p:nvPr/>
        </p:nvPicPr>
        <p:blipFill>
          <a:blip r:embed="rId2"/>
          <a:stretch>
            <a:fillRect/>
          </a:stretch>
        </p:blipFill>
        <p:spPr>
          <a:xfrm>
            <a:off x="-86078" y="191205"/>
            <a:ext cx="5003800" cy="2501900"/>
          </a:xfrm>
          <a:prstGeom prst="rect">
            <a:avLst/>
          </a:prstGeom>
        </p:spPr>
      </p:pic>
      <p:sp>
        <p:nvSpPr>
          <p:cNvPr id="4" name="TextBox 3">
            <a:extLst>
              <a:ext uri="{FF2B5EF4-FFF2-40B4-BE49-F238E27FC236}">
                <a16:creationId xmlns:a16="http://schemas.microsoft.com/office/drawing/2014/main" id="{36CA5F9A-6274-3B9B-D78E-27F891814825}"/>
              </a:ext>
            </a:extLst>
          </p:cNvPr>
          <p:cNvSpPr txBox="1"/>
          <p:nvPr/>
        </p:nvSpPr>
        <p:spPr>
          <a:xfrm>
            <a:off x="4917721" y="83741"/>
            <a:ext cx="7183967"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ML lib includes many inbuilt utility functions, which help during the intermediate steps of </a:t>
            </a:r>
            <a:r>
              <a:rPr lang="en-CA" sz="1400" b="0" i="0" u="sng" dirty="0">
                <a:solidFill>
                  <a:srgbClr val="333333"/>
                </a:solidFill>
                <a:effectLst/>
                <a:latin typeface="OpenSans"/>
              </a:rPr>
              <a:t>data processing, cleaning, and model building.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Here are several commonly used utilities.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0" i="0" dirty="0">
                <a:solidFill>
                  <a:schemeClr val="accent2"/>
                </a:solidFill>
                <a:effectLst/>
                <a:latin typeface="OpenSans"/>
              </a:rPr>
              <a:t>linear algebra package </a:t>
            </a:r>
            <a:r>
              <a:rPr lang="en-CA" sz="1400" b="0" i="0" dirty="0">
                <a:solidFill>
                  <a:srgbClr val="333333"/>
                </a:solidFill>
                <a:effectLst/>
                <a:latin typeface="OpenSans"/>
              </a:rPr>
              <a:t>implements basic linear algebra data types such as vectors and matrices.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0" i="0" dirty="0">
                <a:solidFill>
                  <a:schemeClr val="accent2"/>
                </a:solidFill>
                <a:effectLst/>
                <a:latin typeface="OpenSans"/>
              </a:rPr>
              <a:t>statistics package </a:t>
            </a:r>
            <a:r>
              <a:rPr lang="en-CA" sz="1400" b="0" i="0" dirty="0">
                <a:solidFill>
                  <a:srgbClr val="333333"/>
                </a:solidFill>
                <a:effectLst/>
                <a:latin typeface="OpenSans"/>
              </a:rPr>
              <a:t>contains functions to calculate correlation and perform hypothesis testing.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0" i="0" dirty="0">
                <a:solidFill>
                  <a:schemeClr val="accent2"/>
                </a:solidFill>
                <a:effectLst/>
                <a:latin typeface="OpenSans"/>
              </a:rPr>
              <a:t>“feature” module </a:t>
            </a:r>
            <a:r>
              <a:rPr lang="en-CA" sz="1400" b="0" i="0" u="sng" dirty="0">
                <a:solidFill>
                  <a:srgbClr val="333333"/>
                </a:solidFill>
                <a:effectLst/>
                <a:latin typeface="OpenSans"/>
              </a:rPr>
              <a:t>converts raw data into useful features </a:t>
            </a:r>
            <a:r>
              <a:rPr lang="en-CA" sz="1400" b="0" i="0" dirty="0">
                <a:solidFill>
                  <a:srgbClr val="333333"/>
                </a:solidFill>
                <a:effectLst/>
                <a:latin typeface="OpenSans"/>
              </a:rPr>
              <a:t>that train the machine learning models. </a:t>
            </a:r>
          </a:p>
        </p:txBody>
      </p:sp>
      <p:pic>
        <p:nvPicPr>
          <p:cNvPr id="5" name="Picture 4">
            <a:extLst>
              <a:ext uri="{FF2B5EF4-FFF2-40B4-BE49-F238E27FC236}">
                <a16:creationId xmlns:a16="http://schemas.microsoft.com/office/drawing/2014/main" id="{3E1EAE43-278E-859C-E74B-E0D2F15A2C0C}"/>
              </a:ext>
            </a:extLst>
          </p:cNvPr>
          <p:cNvPicPr>
            <a:picLocks noChangeAspect="1"/>
          </p:cNvPicPr>
          <p:nvPr/>
        </p:nvPicPr>
        <p:blipFill>
          <a:blip r:embed="rId3"/>
          <a:stretch>
            <a:fillRect/>
          </a:stretch>
        </p:blipFill>
        <p:spPr>
          <a:xfrm>
            <a:off x="90313" y="3336467"/>
            <a:ext cx="6296378" cy="3313883"/>
          </a:xfrm>
          <a:prstGeom prst="rect">
            <a:avLst/>
          </a:prstGeom>
        </p:spPr>
      </p:pic>
      <p:sp>
        <p:nvSpPr>
          <p:cNvPr id="7" name="TextBox 6">
            <a:extLst>
              <a:ext uri="{FF2B5EF4-FFF2-40B4-BE49-F238E27FC236}">
                <a16:creationId xmlns:a16="http://schemas.microsoft.com/office/drawing/2014/main" id="{AD6FF6E0-1E8B-4924-28FC-1D39E53EB30F}"/>
              </a:ext>
            </a:extLst>
          </p:cNvPr>
          <p:cNvSpPr txBox="1"/>
          <p:nvPr/>
        </p:nvSpPr>
        <p:spPr>
          <a:xfrm>
            <a:off x="6208888" y="3756792"/>
            <a:ext cx="5892799"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 Let’s check out this example that shows the use of the correlation utility functions This example uses the linear algebra library to create vectors.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the statistics library determines the correlation between these vectors</a:t>
            </a:r>
          </a:p>
        </p:txBody>
      </p:sp>
    </p:spTree>
    <p:extLst>
      <p:ext uri="{BB962C8B-B14F-4D97-AF65-F5344CB8AC3E}">
        <p14:creationId xmlns:p14="http://schemas.microsoft.com/office/powerpoint/2010/main" val="8092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A0E782-63C0-12AA-A203-066ACBB7CC41}"/>
              </a:ext>
            </a:extLst>
          </p:cNvPr>
          <p:cNvPicPr>
            <a:picLocks noChangeAspect="1"/>
          </p:cNvPicPr>
          <p:nvPr/>
        </p:nvPicPr>
        <p:blipFill>
          <a:blip r:embed="rId2"/>
          <a:stretch>
            <a:fillRect/>
          </a:stretch>
        </p:blipFill>
        <p:spPr>
          <a:xfrm>
            <a:off x="88900" y="4188178"/>
            <a:ext cx="4902200" cy="2590800"/>
          </a:xfrm>
          <a:prstGeom prst="rect">
            <a:avLst/>
          </a:prstGeom>
        </p:spPr>
      </p:pic>
      <p:sp>
        <p:nvSpPr>
          <p:cNvPr id="4" name="TextBox 3">
            <a:extLst>
              <a:ext uri="{FF2B5EF4-FFF2-40B4-BE49-F238E27FC236}">
                <a16:creationId xmlns:a16="http://schemas.microsoft.com/office/drawing/2014/main" id="{DAF7666C-084D-8A89-F3D5-BC9ADD17AF91}"/>
              </a:ext>
            </a:extLst>
          </p:cNvPr>
          <p:cNvSpPr txBox="1"/>
          <p:nvPr/>
        </p:nvSpPr>
        <p:spPr>
          <a:xfrm>
            <a:off x="5293078" y="4134793"/>
            <a:ext cx="6898922"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Transformers, as the name suggests, convert the data in one </a:t>
            </a:r>
            <a:r>
              <a:rPr lang="en-CA" sz="1400" b="0" i="0" dirty="0" err="1">
                <a:solidFill>
                  <a:srgbClr val="333333"/>
                </a:solidFill>
                <a:effectLst/>
                <a:latin typeface="OpenSans"/>
              </a:rPr>
              <a:t>DataFrame</a:t>
            </a:r>
            <a:r>
              <a:rPr lang="en-CA" sz="1400" b="0" i="0" dirty="0">
                <a:solidFill>
                  <a:srgbClr val="333333"/>
                </a:solidFill>
                <a:effectLst/>
                <a:latin typeface="OpenSans"/>
              </a:rPr>
              <a:t> into a different </a:t>
            </a:r>
            <a:r>
              <a:rPr lang="en-CA" sz="1400" b="0" i="0" dirty="0" err="1">
                <a:solidFill>
                  <a:srgbClr val="333333"/>
                </a:solidFill>
                <a:effectLst/>
                <a:latin typeface="OpenSans"/>
              </a:rPr>
              <a:t>DataFrame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a machine learning model is a transformer object that converts feature data into predictive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Estimators encapsulate the algorithm and the learning process that the models undergo on training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use Transformers, Estimators, and the Pipeline API to build machine pipelines on Spark.</a:t>
            </a:r>
          </a:p>
        </p:txBody>
      </p:sp>
      <p:pic>
        <p:nvPicPr>
          <p:cNvPr id="5" name="Picture 4">
            <a:extLst>
              <a:ext uri="{FF2B5EF4-FFF2-40B4-BE49-F238E27FC236}">
                <a16:creationId xmlns:a16="http://schemas.microsoft.com/office/drawing/2014/main" id="{5AB3F62B-AE91-12D7-A427-64FBCAE7A387}"/>
              </a:ext>
            </a:extLst>
          </p:cNvPr>
          <p:cNvPicPr>
            <a:picLocks noChangeAspect="1"/>
          </p:cNvPicPr>
          <p:nvPr/>
        </p:nvPicPr>
        <p:blipFill>
          <a:blip r:embed="rId3"/>
          <a:stretch>
            <a:fillRect/>
          </a:stretch>
        </p:blipFill>
        <p:spPr>
          <a:xfrm>
            <a:off x="0" y="233539"/>
            <a:ext cx="4965700" cy="1333500"/>
          </a:xfrm>
          <a:prstGeom prst="rect">
            <a:avLst/>
          </a:prstGeom>
        </p:spPr>
      </p:pic>
      <p:sp>
        <p:nvSpPr>
          <p:cNvPr id="7" name="TextBox 6">
            <a:extLst>
              <a:ext uri="{FF2B5EF4-FFF2-40B4-BE49-F238E27FC236}">
                <a16:creationId xmlns:a16="http://schemas.microsoft.com/office/drawing/2014/main" id="{5FAB4868-CF10-2FAB-3E1D-00FC78258454}"/>
              </a:ext>
            </a:extLst>
          </p:cNvPr>
          <p:cNvSpPr txBox="1"/>
          <p:nvPr/>
        </p:nvSpPr>
        <p:spPr>
          <a:xfrm>
            <a:off x="5074357" y="233539"/>
            <a:ext cx="7004754"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Another essential member of the Spark machine learning ecosystem is machine learning pipelines.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exposes a pipeline API to build machine learning pipelines.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Machine learning </a:t>
            </a:r>
            <a:r>
              <a:rPr lang="en-CA" sz="1400" b="1" i="0" dirty="0">
                <a:solidFill>
                  <a:srgbClr val="333333"/>
                </a:solidFill>
                <a:effectLst/>
                <a:latin typeface="OpenSans"/>
              </a:rPr>
              <a:t>pipelines combine multiple algorithms and pieces of a machine learning system into a single workflow or pipeline</a:t>
            </a:r>
            <a:r>
              <a:rPr lang="en-CA" sz="1400" b="0" i="0" dirty="0">
                <a:solidFill>
                  <a:srgbClr val="333333"/>
                </a:solidFill>
                <a:effectLst/>
                <a:latin typeface="OpenSans"/>
              </a:rPr>
              <a:t>.</a:t>
            </a:r>
          </a:p>
        </p:txBody>
      </p:sp>
    </p:spTree>
    <p:extLst>
      <p:ext uri="{BB962C8B-B14F-4D97-AF65-F5344CB8AC3E}">
        <p14:creationId xmlns:p14="http://schemas.microsoft.com/office/powerpoint/2010/main" val="344370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B919BF-6B28-F426-B34F-0D7798A96543}"/>
              </a:ext>
            </a:extLst>
          </p:cNvPr>
          <p:cNvPicPr>
            <a:picLocks noChangeAspect="1"/>
          </p:cNvPicPr>
          <p:nvPr/>
        </p:nvPicPr>
        <p:blipFill>
          <a:blip r:embed="rId2"/>
          <a:stretch>
            <a:fillRect/>
          </a:stretch>
        </p:blipFill>
        <p:spPr>
          <a:xfrm>
            <a:off x="2935111" y="3429000"/>
            <a:ext cx="5863167" cy="3047114"/>
          </a:xfrm>
          <a:prstGeom prst="rect">
            <a:avLst/>
          </a:prstGeom>
        </p:spPr>
      </p:pic>
    </p:spTree>
    <p:extLst>
      <p:ext uri="{BB962C8B-B14F-4D97-AF65-F5344CB8AC3E}">
        <p14:creationId xmlns:p14="http://schemas.microsoft.com/office/powerpoint/2010/main" val="1928414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608539-5BA6-ADDD-FEED-D8B5352F055C}"/>
              </a:ext>
            </a:extLst>
          </p:cNvPr>
          <p:cNvSpPr txBox="1"/>
          <p:nvPr/>
        </p:nvSpPr>
        <p:spPr>
          <a:xfrm>
            <a:off x="90311" y="221734"/>
            <a:ext cx="6096000" cy="369332"/>
          </a:xfrm>
          <a:prstGeom prst="rect">
            <a:avLst/>
          </a:prstGeom>
          <a:noFill/>
        </p:spPr>
        <p:txBody>
          <a:bodyPr wrap="square">
            <a:spAutoFit/>
          </a:bodyPr>
          <a:lstStyle/>
          <a:p>
            <a:pPr algn="l"/>
            <a:r>
              <a:rPr lang="en-CA" b="1" i="0" dirty="0">
                <a:effectLst/>
              </a:rPr>
              <a:t>Classification and Regression using Apache Spark</a:t>
            </a:r>
          </a:p>
        </p:txBody>
      </p:sp>
      <p:sp>
        <p:nvSpPr>
          <p:cNvPr id="5" name="TextBox 4">
            <a:extLst>
              <a:ext uri="{FF2B5EF4-FFF2-40B4-BE49-F238E27FC236}">
                <a16:creationId xmlns:a16="http://schemas.microsoft.com/office/drawing/2014/main" id="{E57EAA73-3B29-A079-7AC3-0FF162C4C3B4}"/>
              </a:ext>
            </a:extLst>
          </p:cNvPr>
          <p:cNvSpPr txBox="1"/>
          <p:nvPr/>
        </p:nvSpPr>
        <p:spPr>
          <a:xfrm>
            <a:off x="5068710" y="99747"/>
            <a:ext cx="7123289" cy="1028358"/>
          </a:xfrm>
          <a:prstGeom prst="rect">
            <a:avLst/>
          </a:prstGeom>
          <a:noFill/>
        </p:spPr>
        <p:txBody>
          <a:bodyPr wrap="square">
            <a:spAutoFit/>
          </a:bodyPr>
          <a:lstStyle/>
          <a:p>
            <a:pPr marL="285750" indent="-285750" algn="l">
              <a:lnSpc>
                <a:spcPct val="150000"/>
              </a:lnSpc>
              <a:buFont typeface="Wingdings" pitchFamily="2" charset="2"/>
              <a:buChar char="q"/>
            </a:pPr>
            <a:r>
              <a:rPr lang="en-CA" sz="1400" b="0" i="0" dirty="0">
                <a:solidFill>
                  <a:srgbClr val="333333"/>
                </a:solidFill>
                <a:effectLst/>
                <a:latin typeface="OpenSans"/>
              </a:rPr>
              <a:t>Describe supervised learning and its relationship to regression. </a:t>
            </a:r>
          </a:p>
          <a:p>
            <a:pPr marL="285750" indent="-285750" algn="l">
              <a:lnSpc>
                <a:spcPct val="150000"/>
              </a:lnSpc>
              <a:buFont typeface="Wingdings" pitchFamily="2" charset="2"/>
              <a:buChar char="q"/>
            </a:pPr>
            <a:r>
              <a:rPr lang="en-CA" sz="1400" b="0" i="0" dirty="0">
                <a:solidFill>
                  <a:srgbClr val="333333"/>
                </a:solidFill>
                <a:effectLst/>
                <a:latin typeface="OpenSans"/>
              </a:rPr>
              <a:t>Explain the differences between classification and regression. </a:t>
            </a:r>
          </a:p>
          <a:p>
            <a:pPr marL="285750" indent="-285750" algn="l">
              <a:lnSpc>
                <a:spcPct val="150000"/>
              </a:lnSpc>
              <a:buFont typeface="Wingdings" pitchFamily="2" charset="2"/>
              <a:buChar char="q"/>
            </a:pPr>
            <a:r>
              <a:rPr lang="en-CA" sz="1400" b="0" i="0" dirty="0">
                <a:solidFill>
                  <a:srgbClr val="333333"/>
                </a:solidFill>
                <a:effectLst/>
                <a:latin typeface="OpenSans"/>
              </a:rPr>
              <a:t>Describe how </a:t>
            </a:r>
            <a:r>
              <a:rPr lang="en-CA" sz="1400" b="0" i="0" dirty="0" err="1">
                <a:solidFill>
                  <a:srgbClr val="333333"/>
                </a:solidFill>
                <a:effectLst/>
                <a:latin typeface="OpenSans"/>
              </a:rPr>
              <a:t>SparkML</a:t>
            </a:r>
            <a:r>
              <a:rPr lang="en-CA" sz="1400" b="0" i="0" dirty="0">
                <a:solidFill>
                  <a:srgbClr val="333333"/>
                </a:solidFill>
                <a:effectLst/>
                <a:latin typeface="OpenSans"/>
              </a:rPr>
              <a:t> supports machine learning tasks. </a:t>
            </a:r>
          </a:p>
        </p:txBody>
      </p:sp>
      <p:pic>
        <p:nvPicPr>
          <p:cNvPr id="6" name="Picture 5">
            <a:extLst>
              <a:ext uri="{FF2B5EF4-FFF2-40B4-BE49-F238E27FC236}">
                <a16:creationId xmlns:a16="http://schemas.microsoft.com/office/drawing/2014/main" id="{126B1819-0F53-DBE4-15C9-F0C3E0426323}"/>
              </a:ext>
            </a:extLst>
          </p:cNvPr>
          <p:cNvPicPr>
            <a:picLocks noChangeAspect="1"/>
          </p:cNvPicPr>
          <p:nvPr/>
        </p:nvPicPr>
        <p:blipFill>
          <a:blip r:embed="rId2"/>
          <a:stretch>
            <a:fillRect/>
          </a:stretch>
        </p:blipFill>
        <p:spPr>
          <a:xfrm>
            <a:off x="0" y="1321695"/>
            <a:ext cx="5118100" cy="1663700"/>
          </a:xfrm>
          <a:prstGeom prst="rect">
            <a:avLst/>
          </a:prstGeom>
        </p:spPr>
      </p:pic>
      <p:sp>
        <p:nvSpPr>
          <p:cNvPr id="8" name="TextBox 7">
            <a:extLst>
              <a:ext uri="{FF2B5EF4-FFF2-40B4-BE49-F238E27FC236}">
                <a16:creationId xmlns:a16="http://schemas.microsoft.com/office/drawing/2014/main" id="{D0D019AE-B5E7-D2C5-49DC-9E27D6EA5A61}"/>
              </a:ext>
            </a:extLst>
          </p:cNvPr>
          <p:cNvSpPr txBox="1"/>
          <p:nvPr/>
        </p:nvSpPr>
        <p:spPr>
          <a:xfrm>
            <a:off x="5118099" y="1407700"/>
            <a:ext cx="6983589"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Supervised learning is a subset of machine learning algorithms.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supervised learning, the machine learning model learns from data and corresponding labels.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explicit labeling of data imparts the “supervision” aspect to supervised learning.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most cases, a supervised learning model improves with more high-quality labeled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However, labeling data is often time-consuming and expensive.</a:t>
            </a:r>
          </a:p>
        </p:txBody>
      </p:sp>
      <p:pic>
        <p:nvPicPr>
          <p:cNvPr id="9" name="Picture 8">
            <a:extLst>
              <a:ext uri="{FF2B5EF4-FFF2-40B4-BE49-F238E27FC236}">
                <a16:creationId xmlns:a16="http://schemas.microsoft.com/office/drawing/2014/main" id="{0FAA7E59-FF27-B917-4A92-CA8A37792B6A}"/>
              </a:ext>
            </a:extLst>
          </p:cNvPr>
          <p:cNvPicPr>
            <a:picLocks noChangeAspect="1"/>
          </p:cNvPicPr>
          <p:nvPr/>
        </p:nvPicPr>
        <p:blipFill>
          <a:blip r:embed="rId3"/>
          <a:stretch>
            <a:fillRect/>
          </a:stretch>
        </p:blipFill>
        <p:spPr>
          <a:xfrm>
            <a:off x="0" y="4272655"/>
            <a:ext cx="4889500" cy="2527300"/>
          </a:xfrm>
          <a:prstGeom prst="rect">
            <a:avLst/>
          </a:prstGeom>
        </p:spPr>
      </p:pic>
      <p:sp>
        <p:nvSpPr>
          <p:cNvPr id="11" name="TextBox 10">
            <a:extLst>
              <a:ext uri="{FF2B5EF4-FFF2-40B4-BE49-F238E27FC236}">
                <a16:creationId xmlns:a16="http://schemas.microsoft.com/office/drawing/2014/main" id="{FF91F54F-85B3-B8F2-48F3-1C17B22CD3E5}"/>
              </a:ext>
            </a:extLst>
          </p:cNvPr>
          <p:cNvSpPr txBox="1"/>
          <p:nvPr/>
        </p:nvSpPr>
        <p:spPr>
          <a:xfrm>
            <a:off x="4889500" y="4272655"/>
            <a:ext cx="7302499"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u="sng" dirty="0">
                <a:solidFill>
                  <a:srgbClr val="333333"/>
                </a:solidFill>
                <a:effectLst/>
                <a:latin typeface="OpenSans"/>
              </a:rPr>
              <a:t>Classification is a supervised machine learning task </a:t>
            </a:r>
            <a:r>
              <a:rPr lang="en-CA" sz="1400" b="0" i="0" dirty="0">
                <a:solidFill>
                  <a:srgbClr val="333333"/>
                </a:solidFill>
                <a:effectLst/>
                <a:latin typeface="OpenSans"/>
              </a:rPr>
              <a:t>that produces a prediction or output from a discrete set of possible outcomes.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0" i="0" u="sng" dirty="0">
                <a:solidFill>
                  <a:srgbClr val="333333"/>
                </a:solidFill>
                <a:effectLst/>
                <a:latin typeface="OpenSans"/>
              </a:rPr>
              <a:t>model,</a:t>
            </a:r>
            <a:r>
              <a:rPr lang="en-CA" sz="1400" b="0" i="0" dirty="0">
                <a:solidFill>
                  <a:srgbClr val="333333"/>
                </a:solidFill>
                <a:effectLst/>
                <a:latin typeface="OpenSans"/>
              </a:rPr>
              <a:t> in this case</a:t>
            </a:r>
            <a:r>
              <a:rPr lang="en-CA" sz="1400" b="0" i="0" u="sng" dirty="0">
                <a:solidFill>
                  <a:srgbClr val="333333"/>
                </a:solidFill>
                <a:effectLst/>
                <a:latin typeface="OpenSans"/>
              </a:rPr>
              <a:t>, tries to predict the class e</a:t>
            </a:r>
            <a:r>
              <a:rPr lang="en-CA" sz="1400" b="0" i="0" dirty="0">
                <a:solidFill>
                  <a:srgbClr val="333333"/>
                </a:solidFill>
                <a:effectLst/>
                <a:latin typeface="OpenSans"/>
              </a:rPr>
              <a:t>ach object belongs to.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predicting the winner in a sports tournament, predicting heads or tails on a coin toss, classifying images, and others.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each of these examples, the model determines each outcome by assigning a class to the input object.</a:t>
            </a:r>
          </a:p>
        </p:txBody>
      </p:sp>
    </p:spTree>
    <p:extLst>
      <p:ext uri="{BB962C8B-B14F-4D97-AF65-F5344CB8AC3E}">
        <p14:creationId xmlns:p14="http://schemas.microsoft.com/office/powerpoint/2010/main" val="663162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CED538-3A71-3580-0179-79C31605157F}"/>
              </a:ext>
            </a:extLst>
          </p:cNvPr>
          <p:cNvPicPr>
            <a:picLocks noChangeAspect="1"/>
          </p:cNvPicPr>
          <p:nvPr/>
        </p:nvPicPr>
        <p:blipFill>
          <a:blip r:embed="rId2"/>
          <a:stretch>
            <a:fillRect/>
          </a:stretch>
        </p:blipFill>
        <p:spPr>
          <a:xfrm>
            <a:off x="0" y="0"/>
            <a:ext cx="5232400" cy="2692400"/>
          </a:xfrm>
          <a:prstGeom prst="rect">
            <a:avLst/>
          </a:prstGeom>
        </p:spPr>
      </p:pic>
      <p:sp>
        <p:nvSpPr>
          <p:cNvPr id="4" name="TextBox 3">
            <a:extLst>
              <a:ext uri="{FF2B5EF4-FFF2-40B4-BE49-F238E27FC236}">
                <a16:creationId xmlns:a16="http://schemas.microsoft.com/office/drawing/2014/main" id="{39A7A680-CAAD-A869-4BB9-9A8C96145097}"/>
              </a:ext>
            </a:extLst>
          </p:cNvPr>
          <p:cNvSpPr txBox="1"/>
          <p:nvPr/>
        </p:nvSpPr>
        <p:spPr>
          <a:xfrm>
            <a:off x="5232400" y="0"/>
            <a:ext cx="695960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 the other hand, when a </a:t>
            </a:r>
            <a:r>
              <a:rPr lang="en-CA" sz="1400" b="0" i="0" u="sng" dirty="0">
                <a:solidFill>
                  <a:srgbClr val="333333"/>
                </a:solidFill>
                <a:effectLst/>
                <a:latin typeface="OpenSans"/>
              </a:rPr>
              <a:t>model approximates an implicit function </a:t>
            </a:r>
            <a:r>
              <a:rPr lang="en-CA" sz="1400" b="0" i="0" dirty="0">
                <a:solidFill>
                  <a:srgbClr val="333333"/>
                </a:solidFill>
                <a:effectLst/>
                <a:latin typeface="OpenSans"/>
              </a:rPr>
              <a:t>and </a:t>
            </a:r>
            <a:r>
              <a:rPr lang="en-CA" sz="1400" b="0" i="0" u="sng" dirty="0">
                <a:solidFill>
                  <a:srgbClr val="333333"/>
                </a:solidFill>
                <a:effectLst/>
                <a:latin typeface="OpenSans"/>
              </a:rPr>
              <a:t>predicts</a:t>
            </a:r>
            <a:r>
              <a:rPr lang="en-CA" sz="1400" b="0" i="0" dirty="0">
                <a:solidFill>
                  <a:srgbClr val="333333"/>
                </a:solidFill>
                <a:effectLst/>
                <a:latin typeface="OpenSans"/>
              </a:rPr>
              <a:t> values for an input variable, we call this </a:t>
            </a:r>
            <a:r>
              <a:rPr lang="en-CA" sz="1400" b="1" i="0" dirty="0">
                <a:solidFill>
                  <a:srgbClr val="333333"/>
                </a:solidFill>
                <a:effectLst/>
                <a:latin typeface="OpenSans"/>
              </a:rPr>
              <a:t>task regression.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predicted value is usually a continuous real number, such as a float or an integer.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Weather predictions, stock market price prediction, house value estimation,</a:t>
            </a:r>
            <a:r>
              <a:rPr lang="en-CA" sz="1400" b="0" i="0" dirty="0">
                <a:solidFill>
                  <a:srgbClr val="333333"/>
                </a:solidFill>
                <a:effectLst/>
                <a:latin typeface="OpenSans"/>
              </a:rPr>
              <a:t> and others </a:t>
            </a:r>
            <a:r>
              <a:rPr lang="en-CA" sz="1400" b="0" i="0" dirty="0">
                <a:solidFill>
                  <a:srgbClr val="333333"/>
                </a:solidFill>
                <a:effectLst/>
                <a:highlight>
                  <a:srgbClr val="FFFF00"/>
                </a:highlight>
                <a:latin typeface="OpenSans"/>
              </a:rPr>
              <a:t>make use of regression</a:t>
            </a:r>
            <a:r>
              <a:rPr lang="en-CA" sz="1400" b="0" i="0" dirty="0">
                <a:solidFill>
                  <a:srgbClr val="333333"/>
                </a:solidFill>
                <a:effectLst/>
                <a:latin typeface="OpenSans"/>
              </a:rPr>
              <a:t>. Note how the model estimates f of x where x is a variable in each example.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 weather prediction, we can think of weather as f of t, a function of time, and the regression task is to estimate what that function looks like or what value f of t has for all possible</a:t>
            </a:r>
          </a:p>
        </p:txBody>
      </p:sp>
      <p:pic>
        <p:nvPicPr>
          <p:cNvPr id="5" name="Picture 4">
            <a:extLst>
              <a:ext uri="{FF2B5EF4-FFF2-40B4-BE49-F238E27FC236}">
                <a16:creationId xmlns:a16="http://schemas.microsoft.com/office/drawing/2014/main" id="{D84CE7BB-9462-C016-520F-E6557ABB6139}"/>
              </a:ext>
            </a:extLst>
          </p:cNvPr>
          <p:cNvPicPr>
            <a:picLocks noChangeAspect="1"/>
          </p:cNvPicPr>
          <p:nvPr/>
        </p:nvPicPr>
        <p:blipFill>
          <a:blip r:embed="rId3"/>
          <a:stretch>
            <a:fillRect/>
          </a:stretch>
        </p:blipFill>
        <p:spPr>
          <a:xfrm>
            <a:off x="0" y="4746978"/>
            <a:ext cx="4965700" cy="1473200"/>
          </a:xfrm>
          <a:prstGeom prst="rect">
            <a:avLst/>
          </a:prstGeom>
        </p:spPr>
      </p:pic>
      <p:sp>
        <p:nvSpPr>
          <p:cNvPr id="7" name="TextBox 6">
            <a:extLst>
              <a:ext uri="{FF2B5EF4-FFF2-40B4-BE49-F238E27FC236}">
                <a16:creationId xmlns:a16="http://schemas.microsoft.com/office/drawing/2014/main" id="{1BD08D4E-15CD-9255-A6E5-0BADF5EBDD29}"/>
              </a:ext>
            </a:extLst>
          </p:cNvPr>
          <p:cNvSpPr txBox="1"/>
          <p:nvPr/>
        </p:nvSpPr>
        <p:spPr>
          <a:xfrm>
            <a:off x="5232400" y="4746978"/>
            <a:ext cx="6790267"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How do you perform supervised machine learning on Apache Spark?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Spark ML Lib provides libraries for both classification and regression.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Use the spark dot m l dot classification library for classifications.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use the spark dot m l dot regression library for regressions. </a:t>
            </a:r>
          </a:p>
        </p:txBody>
      </p:sp>
    </p:spTree>
    <p:extLst>
      <p:ext uri="{BB962C8B-B14F-4D97-AF65-F5344CB8AC3E}">
        <p14:creationId xmlns:p14="http://schemas.microsoft.com/office/powerpoint/2010/main" val="608020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75840</TotalTime>
  <Words>2013</Words>
  <Application>Microsoft Macintosh PowerPoint</Application>
  <PresentationFormat>Widescreen</PresentationFormat>
  <Paragraphs>112</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OpenSans</vt:lpstr>
      <vt:lpstr>Source Sans Pro</vt:lpstr>
      <vt:lpstr>var(--cds-font-family-source-sans-pro)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124</cp:revision>
  <cp:lastPrinted>2023-06-12T00:42:47Z</cp:lastPrinted>
  <dcterms:created xsi:type="dcterms:W3CDTF">2023-05-06T23:06:08Z</dcterms:created>
  <dcterms:modified xsi:type="dcterms:W3CDTF">2023-08-08T20:21:13Z</dcterms:modified>
</cp:coreProperties>
</file>